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Lst>
  <p:sldSz cy="5143500" cx="9144000"/>
  <p:notesSz cx="6858000" cy="9144000"/>
  <p:embeddedFontLst>
    <p:embeddedFont>
      <p:font typeface="Press Start 2P"/>
      <p:regular r:id="rId46"/>
    </p:embeddedFont>
    <p:embeddedFont>
      <p:font typeface="Roboto Condensed"/>
      <p:regular r:id="rId47"/>
      <p:bold r:id="rId48"/>
      <p:italic r:id="rId49"/>
      <p:boldItalic r:id="rId50"/>
    </p:embeddedFont>
    <p:embeddedFont>
      <p:font typeface="Denk One"/>
      <p:regular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B09FF2D-7568-4FDF-829A-CD0BE1AE0BAB}">
  <a:tblStyle styleId="{7B09FF2D-7568-4FDF-829A-CD0BE1AE0BA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PressStart2P-regular.fntdata"/><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Condensed-bold.fntdata"/><Relationship Id="rId47" Type="http://schemas.openxmlformats.org/officeDocument/2006/relationships/font" Target="fonts/RobotoCondensed-regular.fntdata"/><Relationship Id="rId49" Type="http://schemas.openxmlformats.org/officeDocument/2006/relationships/font" Target="fonts/RobotoCondense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DenkOne-regular.fntdata"/><Relationship Id="rId50" Type="http://schemas.openxmlformats.org/officeDocument/2006/relationships/font" Target="fonts/RobotoCondensed-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gif>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0da8a98ba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0da8a98ba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0da8a98ba1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0da8a98ba1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0da8a98ba1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0da8a98ba1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0da8a98ba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0da8a98ba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0da8a98ba1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0da8a98ba1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0da8a98ba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0da8a98ba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0da8a98ba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0da8a98ba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0da8a98ba1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0da8a98ba1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0da8a98ba1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0da8a98ba1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175ccedfe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175ccedfe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0da74082a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10da74082a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175ccedfe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175ccedfe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175ccedfe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175ccedfe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0da8a98ba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0da8a98ba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0da74082a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0da74082a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0da8a98ba1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0da8a98ba1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0da8a98ba1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0da8a98ba1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0da8a98ba1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0da8a98ba1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0da74082aa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0da74082aa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1afe5da9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1afe5da9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23a56b3717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23a56b3717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0da74082aa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0da74082a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23a56b3717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23a56b3717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23a56b371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23a56b371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1afe5da9d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1afe5da9d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1afe5da9d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1afe5da9d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1afe5da9d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1afe5da9d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1afe5da9d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1afe5da9d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1afe5da9d8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1afe5da9d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1afe5da9d8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1afe5da9d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0da74082aa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0da74082aa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0da74082aa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0da74082aa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1685ceaf7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1685ceaf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1685ceaf7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1685ceaf7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0da74082a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0da74082a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0da8a98ba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0da8a98ba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166fa1b56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166fa1b56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0da8a98ba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0da8a98ba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3.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3.png"/><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3.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5.png"/><Relationship Id="rId4" Type="http://schemas.openxmlformats.org/officeDocument/2006/relationships/image" Target="../media/image1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0" cy="514350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2" name="Shape 112"/>
        <p:cNvGrpSpPr/>
        <p:nvPr/>
      </p:nvGrpSpPr>
      <p:grpSpPr>
        <a:xfrm>
          <a:off x="0" y="0"/>
          <a:ext cx="0" cy="0"/>
          <a:chOff x="0" y="0"/>
          <a:chExt cx="0" cy="0"/>
        </a:xfrm>
      </p:grpSpPr>
      <p:sp>
        <p:nvSpPr>
          <p:cNvPr id="113" name="Google Shape;113;p22"/>
          <p:cNvSpPr txBox="1"/>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CC0000"/>
                </a:solidFill>
                <a:latin typeface="Press Start 2P"/>
                <a:ea typeface="Press Start 2P"/>
                <a:cs typeface="Press Start 2P"/>
                <a:sym typeface="Press Start 2P"/>
              </a:rPr>
              <a:t>Onde a gente usa isso ? </a:t>
            </a:r>
            <a:endParaRPr sz="2200">
              <a:solidFill>
                <a:srgbClr val="CC0000"/>
              </a:solidFill>
              <a:latin typeface="Press Start 2P"/>
              <a:ea typeface="Press Start 2P"/>
              <a:cs typeface="Press Start 2P"/>
              <a:sym typeface="Press Start 2P"/>
            </a:endParaRPr>
          </a:p>
        </p:txBody>
      </p:sp>
      <p:sp>
        <p:nvSpPr>
          <p:cNvPr id="114" name="Google Shape;114;p22"/>
          <p:cNvSpPr txBox="1"/>
          <p:nvPr/>
        </p:nvSpPr>
        <p:spPr>
          <a:xfrm>
            <a:off x="1240200" y="1017725"/>
            <a:ext cx="7107600" cy="3234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660000"/>
                </a:solidFill>
                <a:latin typeface="Roboto Condensed"/>
                <a:ea typeface="Roboto Condensed"/>
                <a:cs typeface="Roboto Condensed"/>
                <a:sym typeface="Roboto Condensed"/>
              </a:rPr>
              <a:t>São usados na construção de operações, as quais têm um número variado de operandos. </a:t>
            </a:r>
            <a:endParaRPr sz="1800">
              <a:solidFill>
                <a:srgbClr val="660000"/>
              </a:solidFill>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rPr lang="en" sz="1800">
                <a:solidFill>
                  <a:srgbClr val="660000"/>
                </a:solidFill>
                <a:latin typeface="Roboto Condensed"/>
                <a:ea typeface="Roboto Condensed"/>
                <a:cs typeface="Roboto Condensed"/>
                <a:sym typeface="Roboto Condensed"/>
              </a:rPr>
              <a:t>	Ex.:  a + b          temos o operador  </a:t>
            </a:r>
            <a:r>
              <a:rPr lang="en" sz="1800">
                <a:solidFill>
                  <a:srgbClr val="660000"/>
                </a:solidFill>
                <a:highlight>
                  <a:srgbClr val="E6E7E8"/>
                </a:highlight>
                <a:latin typeface="Roboto Condensed"/>
                <a:ea typeface="Roboto Condensed"/>
                <a:cs typeface="Roboto Condensed"/>
                <a:sym typeface="Roboto Condensed"/>
              </a:rPr>
              <a:t>+</a:t>
            </a:r>
            <a:r>
              <a:rPr lang="en" sz="1800">
                <a:solidFill>
                  <a:srgbClr val="660000"/>
                </a:solidFill>
                <a:latin typeface="Roboto Condensed"/>
                <a:ea typeface="Roboto Condensed"/>
                <a:cs typeface="Roboto Condensed"/>
                <a:sym typeface="Roboto Condensed"/>
              </a:rPr>
              <a:t>  operando as variáveis </a:t>
            </a:r>
            <a:r>
              <a:rPr lang="en" sz="1800">
                <a:solidFill>
                  <a:srgbClr val="660000"/>
                </a:solidFill>
                <a:highlight>
                  <a:srgbClr val="E6E7E8"/>
                </a:highlight>
                <a:latin typeface="Roboto Condensed"/>
                <a:ea typeface="Roboto Condensed"/>
                <a:cs typeface="Roboto Condensed"/>
                <a:sym typeface="Roboto Condensed"/>
              </a:rPr>
              <a:t>a</a:t>
            </a:r>
            <a:r>
              <a:rPr lang="en" sz="1800">
                <a:solidFill>
                  <a:srgbClr val="660000"/>
                </a:solidFill>
                <a:latin typeface="Roboto Condensed"/>
                <a:ea typeface="Roboto Condensed"/>
                <a:cs typeface="Roboto Condensed"/>
                <a:sym typeface="Roboto Condensed"/>
              </a:rPr>
              <a:t> e </a:t>
            </a:r>
            <a:r>
              <a:rPr lang="en" sz="1800">
                <a:solidFill>
                  <a:srgbClr val="660000"/>
                </a:solidFill>
                <a:highlight>
                  <a:srgbClr val="E6E7E8"/>
                </a:highlight>
                <a:latin typeface="Roboto Condensed"/>
                <a:ea typeface="Roboto Condensed"/>
                <a:cs typeface="Roboto Condensed"/>
                <a:sym typeface="Roboto Condensed"/>
              </a:rPr>
              <a:t>b</a:t>
            </a:r>
            <a:endParaRPr sz="1800">
              <a:solidFill>
                <a:srgbClr val="660000"/>
              </a:solidFill>
              <a:highlight>
                <a:srgbClr val="E6E7E8"/>
              </a:highlight>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t/>
            </a:r>
            <a:endParaRPr sz="1800">
              <a:solidFill>
                <a:srgbClr val="660000"/>
              </a:solidFill>
              <a:highlight>
                <a:srgbClr val="E6E7E8"/>
              </a:highlight>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rPr lang="en" sz="1800">
                <a:solidFill>
                  <a:srgbClr val="660000"/>
                </a:solidFill>
                <a:latin typeface="Roboto Condensed"/>
                <a:ea typeface="Roboto Condensed"/>
                <a:cs typeface="Roboto Condensed"/>
                <a:sym typeface="Roboto Condensed"/>
              </a:rPr>
              <a:t>Existem vários tipos: </a:t>
            </a:r>
            <a:endParaRPr sz="1800">
              <a:solidFill>
                <a:srgbClr val="660000"/>
              </a:solidFill>
              <a:latin typeface="Roboto Condensed"/>
              <a:ea typeface="Roboto Condensed"/>
              <a:cs typeface="Roboto Condensed"/>
              <a:sym typeface="Roboto Condensed"/>
            </a:endParaRPr>
          </a:p>
          <a:p>
            <a:pPr indent="-342900" lvl="0" marL="457200" rtl="0" algn="l">
              <a:lnSpc>
                <a:spcPct val="115000"/>
              </a:lnSpc>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aritméticos</a:t>
            </a:r>
            <a:endParaRPr sz="1800">
              <a:solidFill>
                <a:srgbClr val="660000"/>
              </a:solidFill>
              <a:latin typeface="Roboto Condensed"/>
              <a:ea typeface="Roboto Condensed"/>
              <a:cs typeface="Roboto Condensed"/>
              <a:sym typeface="Roboto Condensed"/>
            </a:endParaRPr>
          </a:p>
          <a:p>
            <a:pPr indent="-342900" lvl="0" marL="457200" rtl="0" algn="l">
              <a:lnSpc>
                <a:spcPct val="115000"/>
              </a:lnSpc>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atribuição</a:t>
            </a:r>
            <a:endParaRPr sz="1800">
              <a:solidFill>
                <a:srgbClr val="660000"/>
              </a:solidFill>
              <a:latin typeface="Roboto Condensed"/>
              <a:ea typeface="Roboto Condensed"/>
              <a:cs typeface="Roboto Condensed"/>
              <a:sym typeface="Roboto Condensed"/>
            </a:endParaRPr>
          </a:p>
          <a:p>
            <a:pPr indent="-342900" lvl="0" marL="457200" rtl="0" algn="l">
              <a:lnSpc>
                <a:spcPct val="115000"/>
              </a:lnSpc>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comparação</a:t>
            </a:r>
            <a:endParaRPr sz="1800">
              <a:solidFill>
                <a:srgbClr val="660000"/>
              </a:solidFill>
              <a:latin typeface="Roboto Condensed"/>
              <a:ea typeface="Roboto Condensed"/>
              <a:cs typeface="Roboto Condensed"/>
              <a:sym typeface="Roboto Condensed"/>
            </a:endParaRPr>
          </a:p>
          <a:p>
            <a:pPr indent="-342900" lvl="0" marL="457200" rtl="0" algn="l">
              <a:lnSpc>
                <a:spcPct val="115000"/>
              </a:lnSpc>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lógicos</a:t>
            </a:r>
            <a:endParaRPr sz="1800">
              <a:solidFill>
                <a:srgbClr val="660000"/>
              </a:solidFill>
              <a:latin typeface="Roboto Condensed"/>
              <a:ea typeface="Roboto Condensed"/>
              <a:cs typeface="Roboto Condensed"/>
              <a:sym typeface="Roboto Condensed"/>
            </a:endParaRPr>
          </a:p>
          <a:p>
            <a:pPr indent="-342900" lvl="0" marL="457200" rtl="0" algn="l">
              <a:lnSpc>
                <a:spcPct val="115000"/>
              </a:lnSpc>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identidade</a:t>
            </a:r>
            <a:endParaRPr sz="1800">
              <a:solidFill>
                <a:srgbClr val="660000"/>
              </a:solidFill>
              <a:latin typeface="Roboto Condensed"/>
              <a:ea typeface="Roboto Condensed"/>
              <a:cs typeface="Roboto Condensed"/>
              <a:sym typeface="Roboto Condensed"/>
            </a:endParaRPr>
          </a:p>
          <a:p>
            <a:pPr indent="-342900" lvl="0" marL="457200" rtl="0" algn="l">
              <a:lnSpc>
                <a:spcPct val="115000"/>
              </a:lnSpc>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associação</a:t>
            </a:r>
            <a:endParaRPr sz="1800">
              <a:solidFill>
                <a:srgbClr val="660000"/>
              </a:solidFill>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
        <p:nvSpPr>
          <p:cNvPr id="115" name="Google Shape;115;p22"/>
          <p:cNvSpPr/>
          <p:nvPr/>
        </p:nvSpPr>
        <p:spPr>
          <a:xfrm>
            <a:off x="2838125" y="1803300"/>
            <a:ext cx="327900" cy="184500"/>
          </a:xfrm>
          <a:prstGeom prst="rightArrow">
            <a:avLst>
              <a:gd fmla="val 50000" name="adj1"/>
              <a:gd fmla="val 50000" name="adj2"/>
            </a:avLst>
          </a:prstGeom>
          <a:solidFill>
            <a:srgbClr val="EFCA2E"/>
          </a:solidFill>
          <a:ln cap="flat" cmpd="sng" w="9525">
            <a:solidFill>
              <a:srgbClr val="4F73F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2"/>
          <p:cNvSpPr/>
          <p:nvPr/>
        </p:nvSpPr>
        <p:spPr>
          <a:xfrm>
            <a:off x="4416053" y="2571749"/>
            <a:ext cx="1045200" cy="1035000"/>
          </a:xfrm>
          <a:prstGeom prst="mathPlus">
            <a:avLst>
              <a:gd fmla="val 23520" name="adj1"/>
            </a:avLst>
          </a:prstGeom>
          <a:solidFill>
            <a:srgbClr val="EFCA2E"/>
          </a:solidFill>
          <a:ln cap="flat" cmpd="sng" w="28575">
            <a:solidFill>
              <a:srgbClr val="4F73F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2"/>
          <p:cNvSpPr/>
          <p:nvPr/>
        </p:nvSpPr>
        <p:spPr>
          <a:xfrm>
            <a:off x="3903750" y="4047150"/>
            <a:ext cx="758100" cy="829800"/>
          </a:xfrm>
          <a:prstGeom prst="mathMultiply">
            <a:avLst>
              <a:gd fmla="val 23520" name="adj1"/>
            </a:avLst>
          </a:prstGeom>
          <a:solidFill>
            <a:srgbClr val="EFCA2E"/>
          </a:solidFill>
          <a:ln cap="flat" cmpd="sng" w="9525">
            <a:solidFill>
              <a:srgbClr val="4F73F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2"/>
          <p:cNvSpPr/>
          <p:nvPr/>
        </p:nvSpPr>
        <p:spPr>
          <a:xfrm>
            <a:off x="6291050" y="2612725"/>
            <a:ext cx="747900" cy="572700"/>
          </a:xfrm>
          <a:prstGeom prst="mathEqual">
            <a:avLst>
              <a:gd fmla="val 23520" name="adj1"/>
              <a:gd fmla="val 11760" name="adj2"/>
            </a:avLst>
          </a:prstGeom>
          <a:solidFill>
            <a:srgbClr val="EFCA2E"/>
          </a:solidFill>
          <a:ln cap="flat" cmpd="sng" w="9525">
            <a:solidFill>
              <a:srgbClr val="4F73F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2"/>
          <p:cNvSpPr/>
          <p:nvPr/>
        </p:nvSpPr>
        <p:spPr>
          <a:xfrm>
            <a:off x="6996725" y="2612725"/>
            <a:ext cx="747900" cy="572700"/>
          </a:xfrm>
          <a:prstGeom prst="mathEqual">
            <a:avLst>
              <a:gd fmla="val 23520" name="adj1"/>
              <a:gd fmla="val 11760" name="adj2"/>
            </a:avLst>
          </a:prstGeom>
          <a:solidFill>
            <a:srgbClr val="EFCA2E"/>
          </a:solidFill>
          <a:ln cap="flat" cmpd="sng" w="9525">
            <a:solidFill>
              <a:srgbClr val="4F73F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2"/>
          <p:cNvSpPr/>
          <p:nvPr/>
        </p:nvSpPr>
        <p:spPr>
          <a:xfrm rot="-2700000">
            <a:off x="5502111" y="3842193"/>
            <a:ext cx="1137452" cy="390323"/>
          </a:xfrm>
          <a:prstGeom prst="mathMinus">
            <a:avLst>
              <a:gd fmla="val 23520" name="adj1"/>
            </a:avLst>
          </a:prstGeom>
          <a:solidFill>
            <a:srgbClr val="EFCA2E"/>
          </a:solidFill>
          <a:ln cap="flat" cmpd="sng" w="9525">
            <a:solidFill>
              <a:srgbClr val="4F73F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nvSpPr>
        <p:spPr>
          <a:xfrm>
            <a:off x="720000" y="1479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rgbClr val="CC0000"/>
                </a:solidFill>
                <a:latin typeface="Press Start 2P"/>
                <a:ea typeface="Press Start 2P"/>
                <a:cs typeface="Press Start 2P"/>
                <a:sym typeface="Press Start 2P"/>
              </a:rPr>
              <a:t>Vamos aprofundar um pouco.</a:t>
            </a:r>
            <a:endParaRPr sz="2100">
              <a:solidFill>
                <a:srgbClr val="CC0000"/>
              </a:solidFill>
              <a:latin typeface="Press Start 2P"/>
              <a:ea typeface="Press Start 2P"/>
              <a:cs typeface="Press Start 2P"/>
              <a:sym typeface="Press Start 2P"/>
            </a:endParaRPr>
          </a:p>
          <a:p>
            <a:pPr indent="0" lvl="0" marL="0" rtl="0" algn="ctr">
              <a:spcBef>
                <a:spcPts val="0"/>
              </a:spcBef>
              <a:spcAft>
                <a:spcPts val="0"/>
              </a:spcAft>
              <a:buNone/>
            </a:pPr>
            <a:r>
              <a:rPr lang="en" sz="1100">
                <a:solidFill>
                  <a:srgbClr val="CC0000"/>
                </a:solidFill>
                <a:latin typeface="Press Start 2P"/>
                <a:ea typeface="Press Start 2P"/>
                <a:cs typeface="Press Start 2P"/>
                <a:sym typeface="Press Start 2P"/>
              </a:rPr>
              <a:t>aritméticos</a:t>
            </a:r>
            <a:endParaRPr sz="1100">
              <a:solidFill>
                <a:srgbClr val="CC0000"/>
              </a:solidFill>
              <a:latin typeface="Press Start 2P"/>
              <a:ea typeface="Press Start 2P"/>
              <a:cs typeface="Press Start 2P"/>
              <a:sym typeface="Press Start 2P"/>
            </a:endParaRPr>
          </a:p>
        </p:txBody>
      </p:sp>
      <p:graphicFrame>
        <p:nvGraphicFramePr>
          <p:cNvPr id="126" name="Google Shape;126;p23"/>
          <p:cNvGraphicFramePr/>
          <p:nvPr/>
        </p:nvGraphicFramePr>
        <p:xfrm>
          <a:off x="1314275" y="1053300"/>
          <a:ext cx="3000000" cy="3000000"/>
        </p:xfrm>
        <a:graphic>
          <a:graphicData uri="http://schemas.openxmlformats.org/drawingml/2006/table">
            <a:tbl>
              <a:tblPr>
                <a:noFill/>
                <a:tableStyleId>{7B09FF2D-7568-4FDF-829A-CD0BE1AE0BAB}</a:tableStyleId>
              </a:tblPr>
              <a:tblGrid>
                <a:gridCol w="2056650"/>
                <a:gridCol w="3405575"/>
                <a:gridCol w="1338900"/>
              </a:tblGrid>
              <a:tr h="579925">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operador</a:t>
                      </a:r>
                      <a:endParaRPr sz="1700"/>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b="1" lang="en" sz="1700">
                          <a:solidFill>
                            <a:srgbClr val="FFFFFF"/>
                          </a:solidFill>
                          <a:latin typeface="Denk One"/>
                          <a:ea typeface="Denk One"/>
                          <a:cs typeface="Denk One"/>
                          <a:sym typeface="Denk One"/>
                        </a:rPr>
                        <a:t>conceito</a:t>
                      </a:r>
                      <a:endParaRPr b="1" sz="21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exemplo</a:t>
                      </a:r>
                      <a:endParaRPr sz="17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Somar dois operandos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2 + 3 = 5</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 </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Subtrair dois operandos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2 - 2 =0</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Multiplicar dois operandos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2*2 = 4</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Dividir dois operandos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5/2 = 2.5</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Divisão inteira</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5//2 = 2</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nvSpPr>
        <p:spPr>
          <a:xfrm>
            <a:off x="720000" y="1479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CC0000"/>
                </a:solidFill>
                <a:latin typeface="Press Start 2P"/>
                <a:ea typeface="Press Start 2P"/>
                <a:cs typeface="Press Start 2P"/>
                <a:sym typeface="Press Start 2P"/>
              </a:rPr>
              <a:t>Vamos aprofundar um pouco.</a:t>
            </a:r>
            <a:endParaRPr sz="1900">
              <a:solidFill>
                <a:srgbClr val="CC0000"/>
              </a:solidFill>
              <a:latin typeface="Press Start 2P"/>
              <a:ea typeface="Press Start 2P"/>
              <a:cs typeface="Press Start 2P"/>
              <a:sym typeface="Press Start 2P"/>
            </a:endParaRPr>
          </a:p>
          <a:p>
            <a:pPr indent="0" lvl="0" marL="0" rtl="0" algn="ctr">
              <a:spcBef>
                <a:spcPts val="0"/>
              </a:spcBef>
              <a:spcAft>
                <a:spcPts val="0"/>
              </a:spcAft>
              <a:buNone/>
            </a:pPr>
            <a:r>
              <a:rPr lang="en" sz="900">
                <a:solidFill>
                  <a:srgbClr val="CC0000"/>
                </a:solidFill>
                <a:latin typeface="Press Start 2P"/>
                <a:ea typeface="Press Start 2P"/>
                <a:cs typeface="Press Start 2P"/>
                <a:sym typeface="Press Start 2P"/>
              </a:rPr>
              <a:t>aritméticos</a:t>
            </a:r>
            <a:endParaRPr sz="900">
              <a:solidFill>
                <a:srgbClr val="CC0000"/>
              </a:solidFill>
              <a:latin typeface="Press Start 2P"/>
              <a:ea typeface="Press Start 2P"/>
              <a:cs typeface="Press Start 2P"/>
              <a:sym typeface="Press Start 2P"/>
            </a:endParaRPr>
          </a:p>
        </p:txBody>
      </p:sp>
      <p:graphicFrame>
        <p:nvGraphicFramePr>
          <p:cNvPr id="132" name="Google Shape;132;p24"/>
          <p:cNvGraphicFramePr/>
          <p:nvPr/>
        </p:nvGraphicFramePr>
        <p:xfrm>
          <a:off x="1314275" y="1053300"/>
          <a:ext cx="3000000" cy="3000000"/>
        </p:xfrm>
        <a:graphic>
          <a:graphicData uri="http://schemas.openxmlformats.org/drawingml/2006/table">
            <a:tbl>
              <a:tblPr>
                <a:noFill/>
                <a:tableStyleId>{7B09FF2D-7568-4FDF-829A-CD0BE1AE0BAB}</a:tableStyleId>
              </a:tblPr>
              <a:tblGrid>
                <a:gridCol w="2056650"/>
                <a:gridCol w="3405575"/>
                <a:gridCol w="1338900"/>
              </a:tblGrid>
              <a:tr h="579925">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operador</a:t>
                      </a:r>
                      <a:endParaRPr sz="1700"/>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b="1" lang="en" sz="1700">
                          <a:solidFill>
                            <a:srgbClr val="FFFFFF"/>
                          </a:solidFill>
                          <a:latin typeface="Denk One"/>
                          <a:ea typeface="Denk One"/>
                          <a:cs typeface="Denk One"/>
                          <a:sym typeface="Denk One"/>
                        </a:rPr>
                        <a:t>conceito</a:t>
                      </a:r>
                      <a:endParaRPr b="1" sz="21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exemplo</a:t>
                      </a:r>
                      <a:endParaRPr sz="17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Resto da divisão entre operandos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10%3 = 1</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Potenciação </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2**2 = 4 </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5"/>
          <p:cNvSpPr txBox="1"/>
          <p:nvPr/>
        </p:nvSpPr>
        <p:spPr>
          <a:xfrm>
            <a:off x="720000" y="1479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CC0000"/>
                </a:solidFill>
                <a:latin typeface="Press Start 2P"/>
                <a:ea typeface="Press Start 2P"/>
                <a:cs typeface="Press Start 2P"/>
                <a:sym typeface="Press Start 2P"/>
              </a:rPr>
              <a:t>Vamos aprofundar um pouco.</a:t>
            </a:r>
            <a:endParaRPr sz="3000">
              <a:solidFill>
                <a:srgbClr val="182347"/>
              </a:solidFill>
              <a:latin typeface="Denk One"/>
              <a:ea typeface="Denk One"/>
              <a:cs typeface="Denk One"/>
              <a:sym typeface="Denk One"/>
            </a:endParaRPr>
          </a:p>
          <a:p>
            <a:pPr indent="0" lvl="0" marL="0" rtl="0" algn="ctr">
              <a:spcBef>
                <a:spcPts val="0"/>
              </a:spcBef>
              <a:spcAft>
                <a:spcPts val="0"/>
              </a:spcAft>
              <a:buNone/>
            </a:pPr>
            <a:r>
              <a:t/>
            </a:r>
            <a:endParaRPr sz="3000">
              <a:solidFill>
                <a:srgbClr val="182347"/>
              </a:solidFill>
              <a:latin typeface="Denk One"/>
              <a:ea typeface="Denk One"/>
              <a:cs typeface="Denk One"/>
              <a:sym typeface="Denk One"/>
            </a:endParaRPr>
          </a:p>
          <a:p>
            <a:pPr indent="457200" lvl="0" marL="2743200" rtl="0" algn="l">
              <a:lnSpc>
                <a:spcPct val="115000"/>
              </a:lnSpc>
              <a:spcBef>
                <a:spcPts val="0"/>
              </a:spcBef>
              <a:spcAft>
                <a:spcPts val="0"/>
              </a:spcAft>
              <a:buNone/>
            </a:pPr>
            <a:r>
              <a:rPr lang="en" sz="1800">
                <a:solidFill>
                  <a:srgbClr val="182347"/>
                </a:solidFill>
                <a:latin typeface="Roboto Condensed"/>
                <a:ea typeface="Roboto Condensed"/>
                <a:cs typeface="Roboto Condensed"/>
                <a:sym typeface="Roboto Condensed"/>
              </a:rPr>
              <a:t>atribuição</a:t>
            </a:r>
            <a:endParaRPr sz="2000">
              <a:solidFill>
                <a:srgbClr val="182347"/>
              </a:solidFill>
              <a:latin typeface="Roboto Condensed"/>
              <a:ea typeface="Roboto Condensed"/>
              <a:cs typeface="Roboto Condensed"/>
              <a:sym typeface="Roboto Condensed"/>
            </a:endParaRPr>
          </a:p>
        </p:txBody>
      </p:sp>
      <p:graphicFrame>
        <p:nvGraphicFramePr>
          <p:cNvPr id="138" name="Google Shape;138;p25"/>
          <p:cNvGraphicFramePr/>
          <p:nvPr/>
        </p:nvGraphicFramePr>
        <p:xfrm>
          <a:off x="1427575" y="720600"/>
          <a:ext cx="3000000" cy="3000000"/>
        </p:xfrm>
        <a:graphic>
          <a:graphicData uri="http://schemas.openxmlformats.org/drawingml/2006/table">
            <a:tbl>
              <a:tblPr>
                <a:noFill/>
                <a:tableStyleId>{7B09FF2D-7568-4FDF-829A-CD0BE1AE0BAB}</a:tableStyleId>
              </a:tblPr>
              <a:tblGrid>
                <a:gridCol w="1767700"/>
                <a:gridCol w="2927100"/>
                <a:gridCol w="1038075"/>
                <a:gridCol w="1263525"/>
              </a:tblGrid>
              <a:tr h="385475">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operador</a:t>
                      </a:r>
                      <a:endParaRPr sz="1700"/>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b="1" lang="en" sz="1700">
                          <a:solidFill>
                            <a:srgbClr val="FFFFFF"/>
                          </a:solidFill>
                          <a:latin typeface="Denk One"/>
                          <a:ea typeface="Denk One"/>
                          <a:cs typeface="Denk One"/>
                          <a:sym typeface="Denk One"/>
                        </a:rPr>
                        <a:t>conceito</a:t>
                      </a:r>
                      <a:endParaRPr b="1" sz="21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exemplo</a:t>
                      </a:r>
                      <a:endParaRPr sz="17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Equivale a</a:t>
                      </a:r>
                      <a:endParaRPr sz="17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r>
              <a:tr h="400450">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Seta o valor da variável</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X = 4 </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X = 4</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Seta o valor, somando com o que já existe</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X += 1</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x = x + 1</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Seta o valor, diminuindo do que já existe</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X -= 2</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X = x - 2 </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Seta o valor, multiplicando do que já existe</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 X *= 3</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X = x * 3</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Seta o valor, divindo do que já existe</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X /= 2</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X = x/2</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Seta o valor, do modulo do que já existe</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X %= 2</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X = x%2 </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graphicFrame>
        <p:nvGraphicFramePr>
          <p:cNvPr id="143" name="Google Shape;143;p26"/>
          <p:cNvGraphicFramePr/>
          <p:nvPr/>
        </p:nvGraphicFramePr>
        <p:xfrm>
          <a:off x="1427575" y="720600"/>
          <a:ext cx="3000000" cy="3000000"/>
        </p:xfrm>
        <a:graphic>
          <a:graphicData uri="http://schemas.openxmlformats.org/drawingml/2006/table">
            <a:tbl>
              <a:tblPr>
                <a:noFill/>
                <a:tableStyleId>{7B09FF2D-7568-4FDF-829A-CD0BE1AE0BAB}</a:tableStyleId>
              </a:tblPr>
              <a:tblGrid>
                <a:gridCol w="2070975"/>
                <a:gridCol w="2886300"/>
                <a:gridCol w="1759200"/>
              </a:tblGrid>
              <a:tr h="385475">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operador</a:t>
                      </a:r>
                      <a:endParaRPr sz="1700"/>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b="1" lang="en" sz="1700">
                          <a:solidFill>
                            <a:srgbClr val="FFFFFF"/>
                          </a:solidFill>
                          <a:latin typeface="Denk One"/>
                          <a:ea typeface="Denk One"/>
                          <a:cs typeface="Denk One"/>
                          <a:sym typeface="Denk One"/>
                        </a:rPr>
                        <a:t>conceito</a:t>
                      </a:r>
                      <a:endParaRPr b="1" sz="21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exemplo</a:t>
                      </a:r>
                      <a:endParaRPr sz="17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r>
              <a:tr h="400450">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&gt;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Maior que</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a:t>5 &gt; 4 ? </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&lt;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Menor que</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a:t>4 &lt; 3 ?</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&gt;=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Maior que ou igual</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a:t>4 &gt;= 4 ? </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&lt;=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Menor que ou igual</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a:t>3 &lt;= 4 ?</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igual</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a:t>‘A’ == ‘A’ ? </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diferente</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a:t>(3+2) != (2+3) ?</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bl>
          </a:graphicData>
        </a:graphic>
      </p:graphicFrame>
      <p:sp>
        <p:nvSpPr>
          <p:cNvPr id="144" name="Google Shape;144;p26"/>
          <p:cNvSpPr txBox="1"/>
          <p:nvPr/>
        </p:nvSpPr>
        <p:spPr>
          <a:xfrm>
            <a:off x="720000" y="1479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CC0000"/>
                </a:solidFill>
                <a:latin typeface="Press Start 2P"/>
                <a:ea typeface="Press Start 2P"/>
                <a:cs typeface="Press Start 2P"/>
                <a:sym typeface="Press Start 2P"/>
              </a:rPr>
              <a:t>Vamos aprofundar um pouco.</a:t>
            </a:r>
            <a:endParaRPr sz="3000">
              <a:solidFill>
                <a:srgbClr val="182347"/>
              </a:solidFill>
              <a:latin typeface="Denk One"/>
              <a:ea typeface="Denk One"/>
              <a:cs typeface="Denk One"/>
              <a:sym typeface="Denk One"/>
            </a:endParaRPr>
          </a:p>
          <a:p>
            <a:pPr indent="0" lvl="0" marL="0" rtl="0" algn="ctr">
              <a:spcBef>
                <a:spcPts val="0"/>
              </a:spcBef>
              <a:spcAft>
                <a:spcPts val="0"/>
              </a:spcAft>
              <a:buNone/>
            </a:pPr>
            <a:r>
              <a:t/>
            </a:r>
            <a:endParaRPr sz="3000">
              <a:solidFill>
                <a:srgbClr val="182347"/>
              </a:solidFill>
              <a:latin typeface="Denk One"/>
              <a:ea typeface="Denk One"/>
              <a:cs typeface="Denk One"/>
              <a:sym typeface="Denk One"/>
            </a:endParaRPr>
          </a:p>
          <a:p>
            <a:pPr indent="457200" lvl="0" marL="2743200" rtl="0" algn="l">
              <a:lnSpc>
                <a:spcPct val="115000"/>
              </a:lnSpc>
              <a:spcBef>
                <a:spcPts val="0"/>
              </a:spcBef>
              <a:spcAft>
                <a:spcPts val="0"/>
              </a:spcAft>
              <a:buNone/>
            </a:pPr>
            <a:r>
              <a:t/>
            </a:r>
            <a:endParaRPr sz="2000">
              <a:solidFill>
                <a:srgbClr val="182347"/>
              </a:solidFill>
              <a:latin typeface="Roboto Condensed"/>
              <a:ea typeface="Roboto Condensed"/>
              <a:cs typeface="Roboto Condensed"/>
              <a:sym typeface="Roboto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graphicFrame>
        <p:nvGraphicFramePr>
          <p:cNvPr id="149" name="Google Shape;149;p27"/>
          <p:cNvGraphicFramePr/>
          <p:nvPr/>
        </p:nvGraphicFramePr>
        <p:xfrm>
          <a:off x="1427575" y="720600"/>
          <a:ext cx="3000000" cy="3000000"/>
        </p:xfrm>
        <a:graphic>
          <a:graphicData uri="http://schemas.openxmlformats.org/drawingml/2006/table">
            <a:tbl>
              <a:tblPr>
                <a:noFill/>
                <a:tableStyleId>{7B09FF2D-7568-4FDF-829A-CD0BE1AE0BAB}</a:tableStyleId>
              </a:tblPr>
              <a:tblGrid>
                <a:gridCol w="2070975"/>
                <a:gridCol w="2886300"/>
                <a:gridCol w="1759200"/>
              </a:tblGrid>
              <a:tr h="385475">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operador</a:t>
                      </a:r>
                      <a:endParaRPr sz="1700"/>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b="1" lang="en" sz="1700">
                          <a:solidFill>
                            <a:srgbClr val="FFFFFF"/>
                          </a:solidFill>
                          <a:latin typeface="Denk One"/>
                          <a:ea typeface="Denk One"/>
                          <a:cs typeface="Denk One"/>
                          <a:sym typeface="Denk One"/>
                        </a:rPr>
                        <a:t>conceito</a:t>
                      </a:r>
                      <a:endParaRPr b="1" sz="21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exemplo</a:t>
                      </a:r>
                      <a:endParaRPr sz="17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r>
              <a:tr h="400450">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and</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Retorna true se as duas condições forem verdadeiras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X = 4; y = 3 </a:t>
                      </a:r>
                      <a:endParaRPr/>
                    </a:p>
                    <a:p>
                      <a:pPr indent="0" lvl="0" marL="0" rtl="0" algn="ctr">
                        <a:spcBef>
                          <a:spcPts val="0"/>
                        </a:spcBef>
                        <a:spcAft>
                          <a:spcPts val="0"/>
                        </a:spcAft>
                        <a:buNone/>
                      </a:pPr>
                      <a:r>
                        <a:rPr lang="en"/>
                        <a:t>X &gt;= y and y &gt; 2 </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or</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Retorna true uma OU as duas condições forem verdadeiras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X &gt; y or y != 3 </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not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Inverte o resultado da comparação </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not(x &gt; 1 and x &lt; 5)</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bl>
          </a:graphicData>
        </a:graphic>
      </p:graphicFrame>
      <p:sp>
        <p:nvSpPr>
          <p:cNvPr id="150" name="Google Shape;150;p27"/>
          <p:cNvSpPr txBox="1"/>
          <p:nvPr/>
        </p:nvSpPr>
        <p:spPr>
          <a:xfrm>
            <a:off x="720000" y="1479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CC0000"/>
                </a:solidFill>
                <a:latin typeface="Press Start 2P"/>
                <a:ea typeface="Press Start 2P"/>
                <a:cs typeface="Press Start 2P"/>
                <a:sym typeface="Press Start 2P"/>
              </a:rPr>
              <a:t>Vamos aprofundar um pouco.</a:t>
            </a:r>
            <a:endParaRPr sz="3000">
              <a:solidFill>
                <a:srgbClr val="182347"/>
              </a:solidFill>
              <a:latin typeface="Denk One"/>
              <a:ea typeface="Denk One"/>
              <a:cs typeface="Denk One"/>
              <a:sym typeface="Denk One"/>
            </a:endParaRPr>
          </a:p>
          <a:p>
            <a:pPr indent="0" lvl="0" marL="0" rtl="0" algn="ctr">
              <a:spcBef>
                <a:spcPts val="0"/>
              </a:spcBef>
              <a:spcAft>
                <a:spcPts val="0"/>
              </a:spcAft>
              <a:buNone/>
            </a:pPr>
            <a:r>
              <a:t/>
            </a:r>
            <a:endParaRPr sz="3000">
              <a:solidFill>
                <a:srgbClr val="182347"/>
              </a:solidFill>
              <a:latin typeface="Denk One"/>
              <a:ea typeface="Denk One"/>
              <a:cs typeface="Denk One"/>
              <a:sym typeface="Denk One"/>
            </a:endParaRPr>
          </a:p>
          <a:p>
            <a:pPr indent="457200" lvl="0" marL="2743200" rtl="0" algn="l">
              <a:lnSpc>
                <a:spcPct val="115000"/>
              </a:lnSpc>
              <a:spcBef>
                <a:spcPts val="0"/>
              </a:spcBef>
              <a:spcAft>
                <a:spcPts val="0"/>
              </a:spcAft>
              <a:buNone/>
            </a:pPr>
            <a:r>
              <a:t/>
            </a:r>
            <a:endParaRPr sz="2000">
              <a:solidFill>
                <a:srgbClr val="182347"/>
              </a:solidFill>
              <a:latin typeface="Roboto Condensed"/>
              <a:ea typeface="Roboto Condensed"/>
              <a:cs typeface="Roboto Condensed"/>
              <a:sym typeface="Roboto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graphicFrame>
        <p:nvGraphicFramePr>
          <p:cNvPr id="155" name="Google Shape;155;p28"/>
          <p:cNvGraphicFramePr/>
          <p:nvPr/>
        </p:nvGraphicFramePr>
        <p:xfrm>
          <a:off x="1427575" y="720600"/>
          <a:ext cx="3000000" cy="3000000"/>
        </p:xfrm>
        <a:graphic>
          <a:graphicData uri="http://schemas.openxmlformats.org/drawingml/2006/table">
            <a:tbl>
              <a:tblPr>
                <a:noFill/>
                <a:tableStyleId>{7B09FF2D-7568-4FDF-829A-CD0BE1AE0BAB}</a:tableStyleId>
              </a:tblPr>
              <a:tblGrid>
                <a:gridCol w="2070975"/>
                <a:gridCol w="2886300"/>
                <a:gridCol w="1759200"/>
              </a:tblGrid>
              <a:tr h="385475">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operador</a:t>
                      </a:r>
                      <a:endParaRPr sz="1700"/>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b="1" lang="en" sz="1700">
                          <a:solidFill>
                            <a:srgbClr val="FFFFFF"/>
                          </a:solidFill>
                          <a:latin typeface="Denk One"/>
                          <a:ea typeface="Denk One"/>
                          <a:cs typeface="Denk One"/>
                          <a:sym typeface="Denk One"/>
                        </a:rPr>
                        <a:t>conceito</a:t>
                      </a:r>
                      <a:endParaRPr b="1" sz="21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exemplo</a:t>
                      </a:r>
                      <a:endParaRPr sz="17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r>
              <a:tr h="400450">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Is </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Retorna True se as variáveis comparadas forem o mesmo objeto</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nome is ‘Marcos’</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Is not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Retorna True se as variáveis comparadas não forem o mesmo objeto</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x is not ‘Python’</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bl>
          </a:graphicData>
        </a:graphic>
      </p:graphicFrame>
      <p:sp>
        <p:nvSpPr>
          <p:cNvPr id="156" name="Google Shape;156;p28"/>
          <p:cNvSpPr txBox="1"/>
          <p:nvPr/>
        </p:nvSpPr>
        <p:spPr>
          <a:xfrm>
            <a:off x="720000" y="1479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CC0000"/>
                </a:solidFill>
                <a:latin typeface="Press Start 2P"/>
                <a:ea typeface="Press Start 2P"/>
                <a:cs typeface="Press Start 2P"/>
                <a:sym typeface="Press Start 2P"/>
              </a:rPr>
              <a:t>Vamos aprofundar um pouco.</a:t>
            </a:r>
            <a:endParaRPr sz="3000">
              <a:solidFill>
                <a:srgbClr val="182347"/>
              </a:solidFill>
              <a:latin typeface="Denk One"/>
              <a:ea typeface="Denk One"/>
              <a:cs typeface="Denk One"/>
              <a:sym typeface="Denk One"/>
            </a:endParaRPr>
          </a:p>
          <a:p>
            <a:pPr indent="0" lvl="0" marL="0" rtl="0" algn="ctr">
              <a:spcBef>
                <a:spcPts val="0"/>
              </a:spcBef>
              <a:spcAft>
                <a:spcPts val="0"/>
              </a:spcAft>
              <a:buNone/>
            </a:pPr>
            <a:r>
              <a:t/>
            </a:r>
            <a:endParaRPr sz="3000">
              <a:solidFill>
                <a:srgbClr val="182347"/>
              </a:solidFill>
              <a:latin typeface="Denk One"/>
              <a:ea typeface="Denk One"/>
              <a:cs typeface="Denk One"/>
              <a:sym typeface="Denk One"/>
            </a:endParaRPr>
          </a:p>
          <a:p>
            <a:pPr indent="457200" lvl="0" marL="2743200" rtl="0" algn="l">
              <a:lnSpc>
                <a:spcPct val="115000"/>
              </a:lnSpc>
              <a:spcBef>
                <a:spcPts val="0"/>
              </a:spcBef>
              <a:spcAft>
                <a:spcPts val="0"/>
              </a:spcAft>
              <a:buNone/>
            </a:pPr>
            <a:r>
              <a:t/>
            </a:r>
            <a:endParaRPr sz="2000">
              <a:solidFill>
                <a:srgbClr val="182347"/>
              </a:solidFill>
              <a:latin typeface="Roboto Condensed"/>
              <a:ea typeface="Roboto Condensed"/>
              <a:cs typeface="Roboto Condensed"/>
              <a:sym typeface="Roboto Condense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graphicFrame>
        <p:nvGraphicFramePr>
          <p:cNvPr id="161" name="Google Shape;161;p29"/>
          <p:cNvGraphicFramePr/>
          <p:nvPr/>
        </p:nvGraphicFramePr>
        <p:xfrm>
          <a:off x="1427575" y="720600"/>
          <a:ext cx="3000000" cy="3000000"/>
        </p:xfrm>
        <a:graphic>
          <a:graphicData uri="http://schemas.openxmlformats.org/drawingml/2006/table">
            <a:tbl>
              <a:tblPr>
                <a:noFill/>
                <a:tableStyleId>{7B09FF2D-7568-4FDF-829A-CD0BE1AE0BAB}</a:tableStyleId>
              </a:tblPr>
              <a:tblGrid>
                <a:gridCol w="2070975"/>
                <a:gridCol w="2886300"/>
                <a:gridCol w="1759200"/>
              </a:tblGrid>
              <a:tr h="385475">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operador</a:t>
                      </a:r>
                      <a:endParaRPr sz="1700"/>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b="1" lang="en" sz="1700">
                          <a:solidFill>
                            <a:srgbClr val="FFFFFF"/>
                          </a:solidFill>
                          <a:latin typeface="Denk One"/>
                          <a:ea typeface="Denk One"/>
                          <a:cs typeface="Denk One"/>
                          <a:sym typeface="Denk One"/>
                        </a:rPr>
                        <a:t>conceito</a:t>
                      </a:r>
                      <a:endParaRPr b="1" sz="21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exemplo</a:t>
                      </a:r>
                      <a:endParaRPr sz="17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r>
              <a:tr h="400450">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in</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Retorna True caso o valor seja encontrado na sequência</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2 in x</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915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Not in </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Retorna True caso o valor não seja encontrado na sequência</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t>“Banana” in arrayDeFrutas</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bl>
          </a:graphicData>
        </a:graphic>
      </p:graphicFrame>
      <p:sp>
        <p:nvSpPr>
          <p:cNvPr id="162" name="Google Shape;162;p29"/>
          <p:cNvSpPr txBox="1"/>
          <p:nvPr/>
        </p:nvSpPr>
        <p:spPr>
          <a:xfrm>
            <a:off x="720000" y="1479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CC0000"/>
                </a:solidFill>
                <a:latin typeface="Press Start 2P"/>
                <a:ea typeface="Press Start 2P"/>
                <a:cs typeface="Press Start 2P"/>
                <a:sym typeface="Press Start 2P"/>
              </a:rPr>
              <a:t>Vamos aprofundar um pouco.</a:t>
            </a:r>
            <a:endParaRPr sz="3000">
              <a:solidFill>
                <a:srgbClr val="182347"/>
              </a:solidFill>
              <a:latin typeface="Denk One"/>
              <a:ea typeface="Denk One"/>
              <a:cs typeface="Denk One"/>
              <a:sym typeface="Denk One"/>
            </a:endParaRPr>
          </a:p>
          <a:p>
            <a:pPr indent="0" lvl="0" marL="0" rtl="0" algn="ctr">
              <a:spcBef>
                <a:spcPts val="0"/>
              </a:spcBef>
              <a:spcAft>
                <a:spcPts val="0"/>
              </a:spcAft>
              <a:buNone/>
            </a:pPr>
            <a:r>
              <a:t/>
            </a:r>
            <a:endParaRPr sz="3000">
              <a:solidFill>
                <a:srgbClr val="182347"/>
              </a:solidFill>
              <a:latin typeface="Denk One"/>
              <a:ea typeface="Denk One"/>
              <a:cs typeface="Denk One"/>
              <a:sym typeface="Denk One"/>
            </a:endParaRPr>
          </a:p>
          <a:p>
            <a:pPr indent="457200" lvl="0" marL="2743200" rtl="0" algn="l">
              <a:lnSpc>
                <a:spcPct val="115000"/>
              </a:lnSpc>
              <a:spcBef>
                <a:spcPts val="0"/>
              </a:spcBef>
              <a:spcAft>
                <a:spcPts val="0"/>
              </a:spcAft>
              <a:buNone/>
            </a:pPr>
            <a:r>
              <a:t/>
            </a:r>
            <a:endParaRPr sz="2000">
              <a:solidFill>
                <a:srgbClr val="182347"/>
              </a:solidFill>
              <a:latin typeface="Roboto Condensed"/>
              <a:ea typeface="Roboto Condensed"/>
              <a:cs typeface="Roboto Condensed"/>
              <a:sym typeface="Roboto Condense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6" name="Shape 166"/>
        <p:cNvGrpSpPr/>
        <p:nvPr/>
      </p:nvGrpSpPr>
      <p:grpSpPr>
        <a:xfrm>
          <a:off x="0" y="0"/>
          <a:ext cx="0" cy="0"/>
          <a:chOff x="0" y="0"/>
          <a:chExt cx="0" cy="0"/>
        </a:xfrm>
      </p:grpSpPr>
      <p:sp>
        <p:nvSpPr>
          <p:cNvPr id="167" name="Google Shape;167;p30"/>
          <p:cNvSpPr txBox="1"/>
          <p:nvPr/>
        </p:nvSpPr>
        <p:spPr>
          <a:xfrm>
            <a:off x="720000" y="1479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CC0000"/>
                </a:solidFill>
                <a:latin typeface="Press Start 2P"/>
                <a:ea typeface="Press Start 2P"/>
                <a:cs typeface="Press Start 2P"/>
                <a:sym typeface="Press Start 2P"/>
              </a:rPr>
              <a:t>Precedência de operadores</a:t>
            </a:r>
            <a:endParaRPr sz="3000">
              <a:solidFill>
                <a:srgbClr val="182347"/>
              </a:solidFill>
              <a:latin typeface="Denk One"/>
              <a:ea typeface="Denk One"/>
              <a:cs typeface="Denk One"/>
              <a:sym typeface="Denk One"/>
            </a:endParaRPr>
          </a:p>
          <a:p>
            <a:pPr indent="0" lvl="0" marL="0" rtl="0" algn="ctr">
              <a:spcBef>
                <a:spcPts val="0"/>
              </a:spcBef>
              <a:spcAft>
                <a:spcPts val="0"/>
              </a:spcAft>
              <a:buNone/>
            </a:pPr>
            <a:r>
              <a:t/>
            </a:r>
            <a:endParaRPr sz="3000">
              <a:solidFill>
                <a:srgbClr val="182347"/>
              </a:solidFill>
              <a:latin typeface="Denk One"/>
              <a:ea typeface="Denk One"/>
              <a:cs typeface="Denk One"/>
              <a:sym typeface="Denk One"/>
            </a:endParaRPr>
          </a:p>
          <a:p>
            <a:pPr indent="457200" lvl="0" marL="2743200" rtl="0" algn="l">
              <a:lnSpc>
                <a:spcPct val="115000"/>
              </a:lnSpc>
              <a:spcBef>
                <a:spcPts val="0"/>
              </a:spcBef>
              <a:spcAft>
                <a:spcPts val="0"/>
              </a:spcAft>
              <a:buNone/>
            </a:pPr>
            <a:r>
              <a:t/>
            </a:r>
            <a:endParaRPr sz="2000">
              <a:solidFill>
                <a:srgbClr val="182347"/>
              </a:solidFill>
              <a:latin typeface="Roboto Condensed"/>
              <a:ea typeface="Roboto Condensed"/>
              <a:cs typeface="Roboto Condensed"/>
              <a:sym typeface="Roboto Condensed"/>
            </a:endParaRPr>
          </a:p>
        </p:txBody>
      </p:sp>
      <p:sp>
        <p:nvSpPr>
          <p:cNvPr id="168" name="Google Shape;168;p30"/>
          <p:cNvSpPr txBox="1"/>
          <p:nvPr/>
        </p:nvSpPr>
        <p:spPr>
          <a:xfrm>
            <a:off x="1481000" y="1017725"/>
            <a:ext cx="5826600" cy="3803700"/>
          </a:xfrm>
          <a:prstGeom prst="rect">
            <a:avLst/>
          </a:prstGeom>
          <a:noFill/>
          <a:ln>
            <a:noFill/>
          </a:ln>
        </p:spPr>
        <p:txBody>
          <a:bodyPr anchorCtr="0" anchor="t" bIns="0" lIns="0" spcFirstLastPara="1" rIns="0" wrap="square" tIns="0">
            <a:noAutofit/>
          </a:bodyPr>
          <a:lstStyle/>
          <a:p>
            <a:pPr indent="-342900" lvl="0" marL="457200" rtl="0" algn="just">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O que é isso ? </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Basicamente, precedência de operadores é ordem de preferência que os operadores </a:t>
            </a:r>
            <a:r>
              <a:rPr lang="en" sz="1600">
                <a:solidFill>
                  <a:srgbClr val="660000"/>
                </a:solidFill>
                <a:latin typeface="Roboto Condensed"/>
                <a:ea typeface="Roboto Condensed"/>
                <a:cs typeface="Roboto Condensed"/>
                <a:sym typeface="Roboto Condensed"/>
              </a:rPr>
              <a:t>têm</a:t>
            </a:r>
            <a:r>
              <a:rPr lang="en" sz="1600">
                <a:solidFill>
                  <a:srgbClr val="660000"/>
                </a:solidFill>
                <a:latin typeface="Roboto Condensed"/>
                <a:ea typeface="Roboto Condensed"/>
                <a:cs typeface="Roboto Condensed"/>
                <a:sym typeface="Roboto Condensed"/>
              </a:rPr>
              <a:t> quando estão em uma mesma equação. </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Por exemplo: </a:t>
            </a:r>
            <a:endParaRPr sz="1600">
              <a:solidFill>
                <a:srgbClr val="660000"/>
              </a:solidFill>
              <a:latin typeface="Roboto Condensed"/>
              <a:ea typeface="Roboto Condensed"/>
              <a:cs typeface="Roboto Condensed"/>
              <a:sym typeface="Roboto Condensed"/>
            </a:endParaRPr>
          </a:p>
          <a:p>
            <a:pPr indent="-330200" lvl="2" marL="13716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A equação: 4 x 6 + 2</a:t>
            </a:r>
            <a:endParaRPr sz="1600">
              <a:solidFill>
                <a:srgbClr val="660000"/>
              </a:solidFill>
              <a:latin typeface="Roboto Condensed"/>
              <a:ea typeface="Roboto Condensed"/>
              <a:cs typeface="Roboto Condensed"/>
              <a:sym typeface="Roboto Condensed"/>
            </a:endParaRPr>
          </a:p>
          <a:p>
            <a:pPr indent="-330200" lvl="2" marL="13716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Temos que fazer primeiro a multiplicação entre 4 e 6 e depois somar dois ao resultado.</a:t>
            </a:r>
            <a:endParaRPr sz="1600">
              <a:solidFill>
                <a:srgbClr val="660000"/>
              </a:solidFill>
              <a:latin typeface="Roboto Condensed"/>
              <a:ea typeface="Roboto Condensed"/>
              <a:cs typeface="Roboto Condensed"/>
              <a:sym typeface="Roboto Condensed"/>
            </a:endParaRPr>
          </a:p>
          <a:p>
            <a:pPr indent="0" lvl="0" marL="137160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30200" lvl="0" marL="4572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A ordem completa é: </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Parênteses</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Exponenciação</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Multiplicação e divisão, que possuem a mesma precedência</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Adição e subtração, que possuem a mesma precedência</a:t>
            </a:r>
            <a:endParaRPr sz="1600">
              <a:solidFill>
                <a:srgbClr val="660000"/>
              </a:solidFill>
              <a:latin typeface="Roboto Condensed"/>
              <a:ea typeface="Roboto Condensed"/>
              <a:cs typeface="Roboto Condensed"/>
              <a:sym typeface="Roboto Condensed"/>
            </a:endParaRPr>
          </a:p>
          <a:p>
            <a:pPr indent="0" lvl="0" marL="91440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2" name="Shape 172"/>
        <p:cNvGrpSpPr/>
        <p:nvPr/>
      </p:nvGrpSpPr>
      <p:grpSpPr>
        <a:xfrm>
          <a:off x="0" y="0"/>
          <a:ext cx="0" cy="0"/>
          <a:chOff x="0" y="0"/>
          <a:chExt cx="0" cy="0"/>
        </a:xfrm>
      </p:grpSpPr>
      <p:sp>
        <p:nvSpPr>
          <p:cNvPr id="173" name="Google Shape;173;p31"/>
          <p:cNvSpPr txBox="1"/>
          <p:nvPr/>
        </p:nvSpPr>
        <p:spPr>
          <a:xfrm>
            <a:off x="720000" y="1479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CC0000"/>
                </a:solidFill>
                <a:latin typeface="Press Start 2P"/>
                <a:ea typeface="Press Start 2P"/>
                <a:cs typeface="Press Start 2P"/>
                <a:sym typeface="Press Start 2P"/>
              </a:rPr>
              <a:t>Precedência de operadores</a:t>
            </a:r>
            <a:endParaRPr sz="3000">
              <a:solidFill>
                <a:srgbClr val="182347"/>
              </a:solidFill>
              <a:latin typeface="Denk One"/>
              <a:ea typeface="Denk One"/>
              <a:cs typeface="Denk One"/>
              <a:sym typeface="Denk One"/>
            </a:endParaRPr>
          </a:p>
          <a:p>
            <a:pPr indent="0" lvl="0" marL="0" rtl="0" algn="ctr">
              <a:spcBef>
                <a:spcPts val="0"/>
              </a:spcBef>
              <a:spcAft>
                <a:spcPts val="0"/>
              </a:spcAft>
              <a:buNone/>
            </a:pPr>
            <a:r>
              <a:t/>
            </a:r>
            <a:endParaRPr sz="3000">
              <a:solidFill>
                <a:srgbClr val="182347"/>
              </a:solidFill>
              <a:latin typeface="Denk One"/>
              <a:ea typeface="Denk One"/>
              <a:cs typeface="Denk One"/>
              <a:sym typeface="Denk One"/>
            </a:endParaRPr>
          </a:p>
          <a:p>
            <a:pPr indent="457200" lvl="0" marL="2743200" rtl="0" algn="l">
              <a:lnSpc>
                <a:spcPct val="115000"/>
              </a:lnSpc>
              <a:spcBef>
                <a:spcPts val="0"/>
              </a:spcBef>
              <a:spcAft>
                <a:spcPts val="0"/>
              </a:spcAft>
              <a:buNone/>
            </a:pPr>
            <a:r>
              <a:t/>
            </a:r>
            <a:endParaRPr sz="2000">
              <a:solidFill>
                <a:srgbClr val="182347"/>
              </a:solidFill>
              <a:latin typeface="Roboto Condensed"/>
              <a:ea typeface="Roboto Condensed"/>
              <a:cs typeface="Roboto Condensed"/>
              <a:sym typeface="Roboto Condensed"/>
            </a:endParaRPr>
          </a:p>
        </p:txBody>
      </p:sp>
      <p:sp>
        <p:nvSpPr>
          <p:cNvPr id="174" name="Google Shape;174;p31"/>
          <p:cNvSpPr txBox="1"/>
          <p:nvPr/>
        </p:nvSpPr>
        <p:spPr>
          <a:xfrm>
            <a:off x="1481000" y="1017725"/>
            <a:ext cx="6942900" cy="3803700"/>
          </a:xfrm>
          <a:prstGeom prst="rect">
            <a:avLst/>
          </a:prstGeom>
          <a:noFill/>
          <a:ln>
            <a:noFill/>
          </a:ln>
        </p:spPr>
        <p:txBody>
          <a:bodyPr anchorCtr="0" anchor="t" bIns="0" lIns="0" spcFirstLastPara="1" rIns="0" wrap="square" tIns="0">
            <a:noAutofit/>
          </a:bodyPr>
          <a:lstStyle/>
          <a:p>
            <a:pPr indent="-342900" lvl="0" marL="457200" rtl="0" algn="just">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Vamos ver alguns exemplos: </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4 + 4 x 5 </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4 x 9 / 3 </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3 + 2 x (5 x (6+1)) </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1 + 9 x 5 + (4 + 2 x 6</a:t>
            </a:r>
            <a:r>
              <a:rPr baseline="30000" lang="en" sz="1600">
                <a:solidFill>
                  <a:srgbClr val="660000"/>
                </a:solidFill>
                <a:latin typeface="Roboto Condensed"/>
                <a:ea typeface="Roboto Condensed"/>
                <a:cs typeface="Roboto Condensed"/>
                <a:sym typeface="Roboto Condensed"/>
              </a:rPr>
              <a:t>3</a:t>
            </a:r>
            <a:r>
              <a:rPr lang="en" sz="1600">
                <a:solidFill>
                  <a:srgbClr val="660000"/>
                </a:solidFill>
                <a:latin typeface="Roboto Condensed"/>
                <a:ea typeface="Roboto Condensed"/>
                <a:cs typeface="Roboto Condensed"/>
                <a:sym typeface="Roboto Condensed"/>
              </a:rPr>
              <a:t>)</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10 /2 x 2</a:t>
            </a:r>
            <a:endParaRPr sz="1600">
              <a:solidFill>
                <a:srgbClr val="660000"/>
              </a:solidFill>
              <a:latin typeface="Roboto Condensed"/>
              <a:ea typeface="Roboto Condensed"/>
              <a:cs typeface="Roboto Condensed"/>
              <a:sym typeface="Roboto Condensed"/>
            </a:endParaRPr>
          </a:p>
          <a:p>
            <a:pPr indent="-330200" lvl="1" marL="9144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2^3^2</a:t>
            </a:r>
            <a:endParaRPr sz="1600">
              <a:solidFill>
                <a:srgbClr val="660000"/>
              </a:solidFill>
              <a:latin typeface="Roboto Condensed"/>
              <a:ea typeface="Roboto Condensed"/>
              <a:cs typeface="Roboto Condensed"/>
              <a:sym typeface="Roboto Condensed"/>
            </a:endParaRPr>
          </a:p>
          <a:p>
            <a:pPr indent="0" lvl="0" marL="91440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30200" lvl="0" marL="4572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Quando você estiver escrevendo uma expressão matemática e ficar na dúvida quanto às regras de precedência dos operadores, então use parênteses para garantir que a ordem de avaliação será correta. </a:t>
            </a:r>
            <a:endParaRPr sz="1600">
              <a:solidFill>
                <a:srgbClr val="660000"/>
              </a:solidFill>
              <a:latin typeface="Roboto Condensed"/>
              <a:ea typeface="Roboto Condensed"/>
              <a:cs typeface="Roboto Condensed"/>
              <a:sym typeface="Roboto Condensed"/>
            </a:endParaRPr>
          </a:p>
          <a:p>
            <a:pPr indent="0" lvl="0" marL="45720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30200" lvl="0" marL="457200" rtl="0" algn="just">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Dependendo do resultado que você deseja obter no seu programa, será preciso usar parênteses. Vamos ver um exemplo. </a:t>
            </a:r>
            <a:endParaRPr sz="16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p:txBody>
      </p:sp>
      <p:sp>
        <p:nvSpPr>
          <p:cNvPr id="175" name="Google Shape;175;p31"/>
          <p:cNvSpPr/>
          <p:nvPr/>
        </p:nvSpPr>
        <p:spPr>
          <a:xfrm flipH="1" rot="-5400000">
            <a:off x="1092850" y="2136775"/>
            <a:ext cx="429600" cy="1397400"/>
          </a:xfrm>
          <a:prstGeom prst="bentArrow">
            <a:avLst>
              <a:gd fmla="val 25000" name="adj1"/>
              <a:gd fmla="val 25000" name="adj2"/>
              <a:gd fmla="val 25000" name="adj3"/>
              <a:gd fmla="val 53160" name="adj4"/>
            </a:avLst>
          </a:prstGeom>
          <a:solidFill>
            <a:schemeClr val="lt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1"/>
          <p:cNvSpPr txBox="1"/>
          <p:nvPr/>
        </p:nvSpPr>
        <p:spPr>
          <a:xfrm>
            <a:off x="87000" y="3099150"/>
            <a:ext cx="1446300" cy="831300"/>
          </a:xfrm>
          <a:prstGeom prst="rect">
            <a:avLst/>
          </a:prstGeom>
          <a:solidFill>
            <a:srgbClr val="F6B26B"/>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t>CUIDADO COM ESSA EXPRESSÃO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 name="Shape 58"/>
        <p:cNvGrpSpPr/>
        <p:nvPr/>
      </p:nvGrpSpPr>
      <p:grpSpPr>
        <a:xfrm>
          <a:off x="0" y="0"/>
          <a:ext cx="0" cy="0"/>
          <a:chOff x="0" y="0"/>
          <a:chExt cx="0" cy="0"/>
        </a:xfrm>
      </p:grpSpPr>
      <p:sp>
        <p:nvSpPr>
          <p:cNvPr id="59" name="Google Shape;59;p14"/>
          <p:cNvSpPr txBox="1"/>
          <p:nvPr/>
        </p:nvSpPr>
        <p:spPr>
          <a:xfrm>
            <a:off x="1398525" y="262550"/>
            <a:ext cx="62910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rgbClr val="CC0000"/>
                </a:solidFill>
                <a:latin typeface="Press Start 2P"/>
                <a:ea typeface="Press Start 2P"/>
                <a:cs typeface="Press Start 2P"/>
                <a:sym typeface="Press Start 2P"/>
              </a:rPr>
              <a:t>O Que</a:t>
            </a:r>
            <a:r>
              <a:rPr lang="en" sz="1700">
                <a:solidFill>
                  <a:srgbClr val="CC0000"/>
                </a:solidFill>
                <a:latin typeface="Press Start 2P"/>
                <a:ea typeface="Press Start 2P"/>
                <a:cs typeface="Press Start 2P"/>
                <a:sym typeface="Press Start 2P"/>
              </a:rPr>
              <a:t> vamos ver hoje ? </a:t>
            </a:r>
            <a:endParaRPr sz="1700">
              <a:solidFill>
                <a:srgbClr val="CC0000"/>
              </a:solidFill>
              <a:latin typeface="Press Start 2P"/>
              <a:ea typeface="Press Start 2P"/>
              <a:cs typeface="Press Start 2P"/>
              <a:sym typeface="Press Start 2P"/>
            </a:endParaRPr>
          </a:p>
        </p:txBody>
      </p:sp>
      <p:sp>
        <p:nvSpPr>
          <p:cNvPr id="60" name="Google Shape;60;p14"/>
          <p:cNvSpPr txBox="1"/>
          <p:nvPr/>
        </p:nvSpPr>
        <p:spPr>
          <a:xfrm>
            <a:off x="2167900" y="1273825"/>
            <a:ext cx="6586800" cy="229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EA9999"/>
                </a:solidFill>
                <a:latin typeface="Press Start 2P"/>
                <a:ea typeface="Press Start 2P"/>
                <a:cs typeface="Press Start 2P"/>
                <a:sym typeface="Press Start 2P"/>
              </a:rPr>
              <a:t>Tipos, como declarar, Evitando erros…. </a:t>
            </a:r>
            <a:endParaRPr sz="1000">
              <a:solidFill>
                <a:srgbClr val="EA9999"/>
              </a:solidFill>
              <a:latin typeface="Press Start 2P"/>
              <a:ea typeface="Press Start 2P"/>
              <a:cs typeface="Press Start 2P"/>
              <a:sym typeface="Press Start 2P"/>
            </a:endParaRPr>
          </a:p>
        </p:txBody>
      </p:sp>
      <p:sp>
        <p:nvSpPr>
          <p:cNvPr id="61" name="Google Shape;61;p14"/>
          <p:cNvSpPr txBox="1"/>
          <p:nvPr/>
        </p:nvSpPr>
        <p:spPr>
          <a:xfrm>
            <a:off x="2194450" y="925525"/>
            <a:ext cx="51051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900">
                <a:solidFill>
                  <a:srgbClr val="FF0000"/>
                </a:solidFill>
                <a:latin typeface="Press Start 2P"/>
                <a:ea typeface="Press Start 2P"/>
                <a:cs typeface="Press Start 2P"/>
                <a:sym typeface="Press Start 2P"/>
              </a:rPr>
              <a:t>Variáveis </a:t>
            </a:r>
            <a:endParaRPr sz="1900">
              <a:solidFill>
                <a:srgbClr val="FF0000"/>
              </a:solidFill>
              <a:latin typeface="Press Start 2P"/>
              <a:ea typeface="Press Start 2P"/>
              <a:cs typeface="Press Start 2P"/>
              <a:sym typeface="Press Start 2P"/>
            </a:endParaRPr>
          </a:p>
        </p:txBody>
      </p:sp>
      <p:sp>
        <p:nvSpPr>
          <p:cNvPr id="62" name="Google Shape;62;p14"/>
          <p:cNvSpPr txBox="1"/>
          <p:nvPr/>
        </p:nvSpPr>
        <p:spPr>
          <a:xfrm>
            <a:off x="2192650" y="2291725"/>
            <a:ext cx="6586800" cy="229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EA9999"/>
                </a:solidFill>
                <a:latin typeface="Press Start 2P"/>
                <a:ea typeface="Press Start 2P"/>
                <a:cs typeface="Press Start 2P"/>
                <a:sym typeface="Press Start 2P"/>
              </a:rPr>
              <a:t>Tipos, onde usar… </a:t>
            </a:r>
            <a:endParaRPr sz="1000">
              <a:solidFill>
                <a:srgbClr val="EA9999"/>
              </a:solidFill>
              <a:latin typeface="Press Start 2P"/>
              <a:ea typeface="Press Start 2P"/>
              <a:cs typeface="Press Start 2P"/>
              <a:sym typeface="Press Start 2P"/>
            </a:endParaRPr>
          </a:p>
        </p:txBody>
      </p:sp>
      <p:sp>
        <p:nvSpPr>
          <p:cNvPr id="63" name="Google Shape;63;p14"/>
          <p:cNvSpPr txBox="1"/>
          <p:nvPr/>
        </p:nvSpPr>
        <p:spPr>
          <a:xfrm>
            <a:off x="2194450" y="1943428"/>
            <a:ext cx="51051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900">
                <a:solidFill>
                  <a:srgbClr val="FF0000"/>
                </a:solidFill>
                <a:latin typeface="Press Start 2P"/>
                <a:ea typeface="Press Start 2P"/>
                <a:cs typeface="Press Start 2P"/>
                <a:sym typeface="Press Start 2P"/>
              </a:rPr>
              <a:t>Operadores</a:t>
            </a:r>
            <a:endParaRPr sz="1900">
              <a:solidFill>
                <a:srgbClr val="FF0000"/>
              </a:solidFill>
              <a:latin typeface="Press Start 2P"/>
              <a:ea typeface="Press Start 2P"/>
              <a:cs typeface="Press Start 2P"/>
              <a:sym typeface="Press Start 2P"/>
            </a:endParaRPr>
          </a:p>
        </p:txBody>
      </p:sp>
      <p:sp>
        <p:nvSpPr>
          <p:cNvPr id="64" name="Google Shape;64;p14"/>
          <p:cNvSpPr txBox="1"/>
          <p:nvPr/>
        </p:nvSpPr>
        <p:spPr>
          <a:xfrm>
            <a:off x="2194450" y="2961324"/>
            <a:ext cx="62910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900">
                <a:solidFill>
                  <a:srgbClr val="FF0000"/>
                </a:solidFill>
                <a:latin typeface="Press Start 2P"/>
                <a:ea typeface="Press Start 2P"/>
                <a:cs typeface="Press Start 2P"/>
                <a:sym typeface="Press Start 2P"/>
              </a:rPr>
              <a:t>Estrutura sequencial</a:t>
            </a:r>
            <a:endParaRPr sz="1900">
              <a:solidFill>
                <a:srgbClr val="FF0000"/>
              </a:solidFill>
              <a:latin typeface="Press Start 2P"/>
              <a:ea typeface="Press Start 2P"/>
              <a:cs typeface="Press Start 2P"/>
              <a:sym typeface="Press Start 2P"/>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0" name="Shape 180"/>
        <p:cNvGrpSpPr/>
        <p:nvPr/>
      </p:nvGrpSpPr>
      <p:grpSpPr>
        <a:xfrm>
          <a:off x="0" y="0"/>
          <a:ext cx="0" cy="0"/>
          <a:chOff x="0" y="0"/>
          <a:chExt cx="0" cy="0"/>
        </a:xfrm>
      </p:grpSpPr>
      <p:sp>
        <p:nvSpPr>
          <p:cNvPr id="181" name="Google Shape;181;p32"/>
          <p:cNvSpPr txBox="1"/>
          <p:nvPr/>
        </p:nvSpPr>
        <p:spPr>
          <a:xfrm>
            <a:off x="720000" y="1479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CC0000"/>
                </a:solidFill>
                <a:latin typeface="Press Start 2P"/>
                <a:ea typeface="Press Start 2P"/>
                <a:cs typeface="Press Start 2P"/>
                <a:sym typeface="Press Start 2P"/>
              </a:rPr>
              <a:t>Precedência de operadores</a:t>
            </a:r>
            <a:endParaRPr sz="3000">
              <a:solidFill>
                <a:srgbClr val="182347"/>
              </a:solidFill>
              <a:latin typeface="Denk One"/>
              <a:ea typeface="Denk One"/>
              <a:cs typeface="Denk One"/>
              <a:sym typeface="Denk One"/>
            </a:endParaRPr>
          </a:p>
          <a:p>
            <a:pPr indent="0" lvl="0" marL="0" rtl="0" algn="ctr">
              <a:spcBef>
                <a:spcPts val="0"/>
              </a:spcBef>
              <a:spcAft>
                <a:spcPts val="0"/>
              </a:spcAft>
              <a:buNone/>
            </a:pPr>
            <a:r>
              <a:t/>
            </a:r>
            <a:endParaRPr sz="3000">
              <a:solidFill>
                <a:srgbClr val="182347"/>
              </a:solidFill>
              <a:latin typeface="Denk One"/>
              <a:ea typeface="Denk One"/>
              <a:cs typeface="Denk One"/>
              <a:sym typeface="Denk One"/>
            </a:endParaRPr>
          </a:p>
          <a:p>
            <a:pPr indent="457200" lvl="0" marL="2743200" rtl="0" algn="l">
              <a:lnSpc>
                <a:spcPct val="115000"/>
              </a:lnSpc>
              <a:spcBef>
                <a:spcPts val="0"/>
              </a:spcBef>
              <a:spcAft>
                <a:spcPts val="0"/>
              </a:spcAft>
              <a:buNone/>
            </a:pPr>
            <a:r>
              <a:t/>
            </a:r>
            <a:endParaRPr sz="2000">
              <a:solidFill>
                <a:srgbClr val="182347"/>
              </a:solidFill>
              <a:latin typeface="Roboto Condensed"/>
              <a:ea typeface="Roboto Condensed"/>
              <a:cs typeface="Roboto Condensed"/>
              <a:sym typeface="Roboto Condensed"/>
            </a:endParaRPr>
          </a:p>
        </p:txBody>
      </p:sp>
      <p:sp>
        <p:nvSpPr>
          <p:cNvPr id="182" name="Google Shape;182;p32"/>
          <p:cNvSpPr txBox="1"/>
          <p:nvPr/>
        </p:nvSpPr>
        <p:spPr>
          <a:xfrm>
            <a:off x="1481000" y="1017725"/>
            <a:ext cx="6942900" cy="3803700"/>
          </a:xfrm>
          <a:prstGeom prst="rect">
            <a:avLst/>
          </a:prstGeom>
          <a:noFill/>
          <a:ln>
            <a:noFill/>
          </a:ln>
        </p:spPr>
        <p:txBody>
          <a:bodyPr anchorCtr="0" anchor="t" bIns="0" lIns="0" spcFirstLastPara="1" rIns="0" wrap="square" tIns="0">
            <a:noAutofit/>
          </a:bodyPr>
          <a:lstStyle/>
          <a:p>
            <a:pPr indent="-342900" lvl="0" marL="457200" rtl="0" algn="just">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Imagine que você precisa fazer um programa para calcular a média entre dois valores: </a:t>
            </a:r>
            <a:endParaRPr sz="16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p:txBody>
      </p:sp>
      <p:pic>
        <p:nvPicPr>
          <p:cNvPr id="183" name="Google Shape;183;p32"/>
          <p:cNvPicPr preferRelativeResize="0"/>
          <p:nvPr/>
        </p:nvPicPr>
        <p:blipFill rotWithShape="1">
          <a:blip r:embed="rId4">
            <a:alphaModFix/>
          </a:blip>
          <a:srcRect b="10978" l="41264" r="5696" t="34239"/>
          <a:stretch/>
        </p:blipFill>
        <p:spPr>
          <a:xfrm>
            <a:off x="3055650" y="1511363"/>
            <a:ext cx="4849901" cy="28164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7" name="Shape 187"/>
        <p:cNvGrpSpPr/>
        <p:nvPr/>
      </p:nvGrpSpPr>
      <p:grpSpPr>
        <a:xfrm>
          <a:off x="0" y="0"/>
          <a:ext cx="0" cy="0"/>
          <a:chOff x="0" y="0"/>
          <a:chExt cx="0" cy="0"/>
        </a:xfrm>
      </p:grpSpPr>
      <p:sp>
        <p:nvSpPr>
          <p:cNvPr id="188" name="Google Shape;188;p33"/>
          <p:cNvSpPr txBox="1"/>
          <p:nvPr/>
        </p:nvSpPr>
        <p:spPr>
          <a:xfrm>
            <a:off x="720000" y="1479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CC0000"/>
                </a:solidFill>
                <a:latin typeface="Press Start 2P"/>
                <a:ea typeface="Press Start 2P"/>
                <a:cs typeface="Press Start 2P"/>
                <a:sym typeface="Press Start 2P"/>
              </a:rPr>
              <a:t>Precedência de operadores</a:t>
            </a:r>
            <a:endParaRPr sz="3000">
              <a:solidFill>
                <a:srgbClr val="182347"/>
              </a:solidFill>
              <a:latin typeface="Denk One"/>
              <a:ea typeface="Denk One"/>
              <a:cs typeface="Denk One"/>
              <a:sym typeface="Denk One"/>
            </a:endParaRPr>
          </a:p>
          <a:p>
            <a:pPr indent="0" lvl="0" marL="0" rtl="0" algn="ctr">
              <a:spcBef>
                <a:spcPts val="0"/>
              </a:spcBef>
              <a:spcAft>
                <a:spcPts val="0"/>
              </a:spcAft>
              <a:buNone/>
            </a:pPr>
            <a:r>
              <a:t/>
            </a:r>
            <a:endParaRPr sz="3000">
              <a:solidFill>
                <a:srgbClr val="182347"/>
              </a:solidFill>
              <a:latin typeface="Denk One"/>
              <a:ea typeface="Denk One"/>
              <a:cs typeface="Denk One"/>
              <a:sym typeface="Denk One"/>
            </a:endParaRPr>
          </a:p>
          <a:p>
            <a:pPr indent="457200" lvl="0" marL="2743200" rtl="0" algn="l">
              <a:lnSpc>
                <a:spcPct val="115000"/>
              </a:lnSpc>
              <a:spcBef>
                <a:spcPts val="0"/>
              </a:spcBef>
              <a:spcAft>
                <a:spcPts val="0"/>
              </a:spcAft>
              <a:buNone/>
            </a:pPr>
            <a:r>
              <a:t/>
            </a:r>
            <a:endParaRPr sz="2000">
              <a:solidFill>
                <a:srgbClr val="182347"/>
              </a:solidFill>
              <a:latin typeface="Roboto Condensed"/>
              <a:ea typeface="Roboto Condensed"/>
              <a:cs typeface="Roboto Condensed"/>
              <a:sym typeface="Roboto Condensed"/>
            </a:endParaRPr>
          </a:p>
        </p:txBody>
      </p:sp>
      <p:sp>
        <p:nvSpPr>
          <p:cNvPr id="189" name="Google Shape;189;p33"/>
          <p:cNvSpPr txBox="1"/>
          <p:nvPr/>
        </p:nvSpPr>
        <p:spPr>
          <a:xfrm>
            <a:off x="1481000" y="1017725"/>
            <a:ext cx="6942900" cy="3803700"/>
          </a:xfrm>
          <a:prstGeom prst="rect">
            <a:avLst/>
          </a:prstGeom>
          <a:noFill/>
          <a:ln>
            <a:noFill/>
          </a:ln>
        </p:spPr>
        <p:txBody>
          <a:bodyPr anchorCtr="0" anchor="t" bIns="0" lIns="0" spcFirstLastPara="1" rIns="0" wrap="square" tIns="0">
            <a:noAutofit/>
          </a:bodyPr>
          <a:lstStyle/>
          <a:p>
            <a:pPr indent="-342900" lvl="0" marL="457200" rtl="0" algn="just">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Veja que temos resultados diferentes</a:t>
            </a:r>
            <a:r>
              <a:rPr lang="en" sz="1600">
                <a:solidFill>
                  <a:srgbClr val="660000"/>
                </a:solidFill>
                <a:latin typeface="Roboto Condensed"/>
                <a:ea typeface="Roboto Condensed"/>
                <a:cs typeface="Roboto Condensed"/>
                <a:sym typeface="Roboto Condensed"/>
              </a:rPr>
              <a:t>: </a:t>
            </a:r>
            <a:endParaRPr sz="16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p:txBody>
      </p:sp>
      <p:pic>
        <p:nvPicPr>
          <p:cNvPr id="190" name="Google Shape;190;p33"/>
          <p:cNvPicPr preferRelativeResize="0"/>
          <p:nvPr/>
        </p:nvPicPr>
        <p:blipFill rotWithShape="1">
          <a:blip r:embed="rId4">
            <a:alphaModFix/>
          </a:blip>
          <a:srcRect b="10126" l="29850" r="16395" t="27051"/>
          <a:stretch/>
        </p:blipFill>
        <p:spPr>
          <a:xfrm>
            <a:off x="3001276" y="1380850"/>
            <a:ext cx="4915151" cy="32296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4" name="Shape 194"/>
        <p:cNvGrpSpPr/>
        <p:nvPr/>
      </p:nvGrpSpPr>
      <p:grpSpPr>
        <a:xfrm>
          <a:off x="0" y="0"/>
          <a:ext cx="0" cy="0"/>
          <a:chOff x="0" y="0"/>
          <a:chExt cx="0" cy="0"/>
        </a:xfrm>
      </p:grpSpPr>
      <p:sp>
        <p:nvSpPr>
          <p:cNvPr id="195" name="Google Shape;195;p34"/>
          <p:cNvSpPr txBox="1"/>
          <p:nvPr/>
        </p:nvSpPr>
        <p:spPr>
          <a:xfrm>
            <a:off x="806100" y="2009550"/>
            <a:ext cx="7531800" cy="11244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lang="en" sz="4000">
                <a:solidFill>
                  <a:srgbClr val="CC0000"/>
                </a:solidFill>
                <a:latin typeface="Press Start 2P"/>
                <a:ea typeface="Press Start 2P"/>
                <a:cs typeface="Press Start 2P"/>
                <a:sym typeface="Press Start 2P"/>
              </a:rPr>
              <a:t>Estrutura </a:t>
            </a:r>
            <a:endParaRPr sz="4000">
              <a:solidFill>
                <a:srgbClr val="CC0000"/>
              </a:solidFill>
              <a:latin typeface="Press Start 2P"/>
              <a:ea typeface="Press Start 2P"/>
              <a:cs typeface="Press Start 2P"/>
              <a:sym typeface="Press Start 2P"/>
            </a:endParaRPr>
          </a:p>
          <a:p>
            <a:pPr indent="0" lvl="0" marL="0" rtl="0" algn="ctr">
              <a:spcBef>
                <a:spcPts val="0"/>
              </a:spcBef>
              <a:spcAft>
                <a:spcPts val="0"/>
              </a:spcAft>
              <a:buNone/>
            </a:pPr>
            <a:r>
              <a:rPr lang="en" sz="4000">
                <a:solidFill>
                  <a:srgbClr val="CC0000"/>
                </a:solidFill>
                <a:latin typeface="Press Start 2P"/>
                <a:ea typeface="Press Start 2P"/>
                <a:cs typeface="Press Start 2P"/>
                <a:sym typeface="Press Start 2P"/>
              </a:rPr>
              <a:t>Sequencial</a:t>
            </a:r>
            <a:endParaRPr sz="4000">
              <a:solidFill>
                <a:srgbClr val="CC0000"/>
              </a:solidFill>
              <a:latin typeface="Press Start 2P"/>
              <a:ea typeface="Press Start 2P"/>
              <a:cs typeface="Press Start 2P"/>
              <a:sym typeface="Press Start 2P"/>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9" name="Shape 199"/>
        <p:cNvGrpSpPr/>
        <p:nvPr/>
      </p:nvGrpSpPr>
      <p:grpSpPr>
        <a:xfrm>
          <a:off x="0" y="0"/>
          <a:ext cx="0" cy="0"/>
          <a:chOff x="0" y="0"/>
          <a:chExt cx="0" cy="0"/>
        </a:xfrm>
      </p:grpSpPr>
      <p:sp>
        <p:nvSpPr>
          <p:cNvPr id="200" name="Google Shape;200;p35"/>
          <p:cNvSpPr txBox="1"/>
          <p:nvPr/>
        </p:nvSpPr>
        <p:spPr>
          <a:xfrm>
            <a:off x="7200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rgbClr val="CC0000"/>
                </a:solidFill>
                <a:latin typeface="Press Start 2P"/>
                <a:ea typeface="Press Start 2P"/>
                <a:cs typeface="Press Start 2P"/>
                <a:sym typeface="Press Start 2P"/>
              </a:rPr>
              <a:t>O´Que é isso ? </a:t>
            </a:r>
            <a:endParaRPr sz="2800">
              <a:solidFill>
                <a:srgbClr val="CC0000"/>
              </a:solidFill>
              <a:latin typeface="Press Start 2P"/>
              <a:ea typeface="Press Start 2P"/>
              <a:cs typeface="Press Start 2P"/>
              <a:sym typeface="Press Start 2P"/>
            </a:endParaRPr>
          </a:p>
        </p:txBody>
      </p:sp>
      <p:sp>
        <p:nvSpPr>
          <p:cNvPr id="201" name="Google Shape;201;p35"/>
          <p:cNvSpPr txBox="1"/>
          <p:nvPr/>
        </p:nvSpPr>
        <p:spPr>
          <a:xfrm>
            <a:off x="1481000" y="1017725"/>
            <a:ext cx="5343300" cy="3803700"/>
          </a:xfrm>
          <a:prstGeom prst="rect">
            <a:avLst/>
          </a:prstGeom>
          <a:noFill/>
          <a:ln>
            <a:noFill/>
          </a:ln>
        </p:spPr>
        <p:txBody>
          <a:bodyPr anchorCtr="0" anchor="t" bIns="0" lIns="0" spcFirstLastPara="1" rIns="0" wrap="square" tIns="0">
            <a:noAutofit/>
          </a:bodyPr>
          <a:lstStyle/>
          <a:p>
            <a:pPr indent="-342900" lvl="0" marL="457200" rtl="0" algn="just">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Existem 3 tipos de estruturas na programação: </a:t>
            </a:r>
            <a:endParaRPr sz="1600">
              <a:solidFill>
                <a:srgbClr val="660000"/>
              </a:solidFill>
              <a:latin typeface="Roboto Condensed"/>
              <a:ea typeface="Roboto Condensed"/>
              <a:cs typeface="Roboto Condensed"/>
              <a:sym typeface="Roboto Condensed"/>
            </a:endParaRPr>
          </a:p>
          <a:p>
            <a:pPr indent="0" lvl="0" marL="914400" rtl="0" algn="just">
              <a:spcBef>
                <a:spcPts val="0"/>
              </a:spcBef>
              <a:spcAft>
                <a:spcPts val="0"/>
              </a:spcAft>
              <a:buNone/>
            </a:pPr>
            <a:r>
              <a:rPr lang="en" sz="1600">
                <a:solidFill>
                  <a:srgbClr val="660000"/>
                </a:solidFill>
                <a:latin typeface="Roboto Condensed"/>
                <a:ea typeface="Roboto Condensed"/>
                <a:cs typeface="Roboto Condensed"/>
                <a:sym typeface="Roboto Condensed"/>
              </a:rPr>
              <a:t>Sequêncial </a:t>
            </a:r>
            <a:endParaRPr sz="1600">
              <a:solidFill>
                <a:srgbClr val="660000"/>
              </a:solidFill>
              <a:latin typeface="Roboto Condensed"/>
              <a:ea typeface="Roboto Condensed"/>
              <a:cs typeface="Roboto Condensed"/>
              <a:sym typeface="Roboto Condensed"/>
            </a:endParaRPr>
          </a:p>
          <a:p>
            <a:pPr indent="0" lvl="0" marL="914400" rtl="0" algn="just">
              <a:spcBef>
                <a:spcPts val="0"/>
              </a:spcBef>
              <a:spcAft>
                <a:spcPts val="0"/>
              </a:spcAft>
              <a:buNone/>
            </a:pPr>
            <a:r>
              <a:rPr lang="en" sz="1600">
                <a:solidFill>
                  <a:srgbClr val="660000"/>
                </a:solidFill>
                <a:latin typeface="Roboto Condensed"/>
                <a:ea typeface="Roboto Condensed"/>
                <a:cs typeface="Roboto Condensed"/>
                <a:sym typeface="Roboto Condensed"/>
              </a:rPr>
              <a:t>Condicional </a:t>
            </a:r>
            <a:endParaRPr sz="1600">
              <a:solidFill>
                <a:srgbClr val="660000"/>
              </a:solidFill>
              <a:latin typeface="Roboto Condensed"/>
              <a:ea typeface="Roboto Condensed"/>
              <a:cs typeface="Roboto Condensed"/>
              <a:sym typeface="Roboto Condensed"/>
            </a:endParaRPr>
          </a:p>
          <a:p>
            <a:pPr indent="0" lvl="0" marL="914400" rtl="0" algn="just">
              <a:spcBef>
                <a:spcPts val="0"/>
              </a:spcBef>
              <a:spcAft>
                <a:spcPts val="0"/>
              </a:spcAft>
              <a:buNone/>
            </a:pPr>
            <a:r>
              <a:rPr lang="en" sz="1600">
                <a:solidFill>
                  <a:srgbClr val="660000"/>
                </a:solidFill>
                <a:latin typeface="Roboto Condensed"/>
                <a:ea typeface="Roboto Condensed"/>
                <a:cs typeface="Roboto Condensed"/>
                <a:sym typeface="Roboto Condensed"/>
              </a:rPr>
              <a:t>Repetição </a:t>
            </a:r>
            <a:endParaRPr sz="16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42900" lvl="0" marL="457200" rtl="0" algn="just">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Estrutura sequencial é uma estrutura de controle básica, em que os comandos em um programa são executados um após o outro.</a:t>
            </a:r>
            <a:endParaRPr sz="16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42900" lvl="0" marL="457200" rtl="0" algn="just">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Usa as operações básicas com variáveis </a:t>
            </a:r>
            <a:endParaRPr sz="16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600">
              <a:solidFill>
                <a:srgbClr val="660000"/>
              </a:solidFill>
              <a:latin typeface="Roboto Condensed"/>
              <a:ea typeface="Roboto Condensed"/>
              <a:cs typeface="Roboto Condensed"/>
              <a:sym typeface="Roboto Condensed"/>
            </a:endParaRPr>
          </a:p>
        </p:txBody>
      </p:sp>
      <p:pic>
        <p:nvPicPr>
          <p:cNvPr id="202" name="Google Shape;202;p35"/>
          <p:cNvPicPr preferRelativeResize="0"/>
          <p:nvPr/>
        </p:nvPicPr>
        <p:blipFill rotWithShape="1">
          <a:blip r:embed="rId4">
            <a:alphaModFix/>
          </a:blip>
          <a:srcRect b="0" l="0" r="0" t="5882"/>
          <a:stretch/>
        </p:blipFill>
        <p:spPr>
          <a:xfrm>
            <a:off x="6824300" y="1101389"/>
            <a:ext cx="2019725" cy="29861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6" name="Shape 206"/>
        <p:cNvGrpSpPr/>
        <p:nvPr/>
      </p:nvGrpSpPr>
      <p:grpSpPr>
        <a:xfrm>
          <a:off x="0" y="0"/>
          <a:ext cx="0" cy="0"/>
          <a:chOff x="0" y="0"/>
          <a:chExt cx="0" cy="0"/>
        </a:xfrm>
      </p:grpSpPr>
      <p:pic>
        <p:nvPicPr>
          <p:cNvPr id="207" name="Google Shape;207;p36"/>
          <p:cNvPicPr preferRelativeResize="0"/>
          <p:nvPr/>
        </p:nvPicPr>
        <p:blipFill rotWithShape="1">
          <a:blip r:embed="rId4">
            <a:alphaModFix/>
          </a:blip>
          <a:srcRect b="0" l="0" r="0" t="5882"/>
          <a:stretch/>
        </p:blipFill>
        <p:spPr>
          <a:xfrm>
            <a:off x="5851375" y="1067450"/>
            <a:ext cx="2572625" cy="3803626"/>
          </a:xfrm>
          <a:prstGeom prst="rect">
            <a:avLst/>
          </a:prstGeom>
          <a:noFill/>
          <a:ln>
            <a:noFill/>
          </a:ln>
        </p:spPr>
      </p:pic>
      <p:sp>
        <p:nvSpPr>
          <p:cNvPr id="208" name="Google Shape;208;p36"/>
          <p:cNvSpPr txBox="1"/>
          <p:nvPr/>
        </p:nvSpPr>
        <p:spPr>
          <a:xfrm>
            <a:off x="7200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Press Start 2P"/>
                <a:ea typeface="Press Start 2P"/>
                <a:cs typeface="Press Start 2P"/>
                <a:sym typeface="Press Start 2P"/>
              </a:rPr>
              <a:t>Fluxogramas</a:t>
            </a:r>
            <a:endParaRPr sz="3000">
              <a:solidFill>
                <a:srgbClr val="CC0000"/>
              </a:solidFill>
              <a:latin typeface="Press Start 2P"/>
              <a:ea typeface="Press Start 2P"/>
              <a:cs typeface="Press Start 2P"/>
              <a:sym typeface="Press Start 2P"/>
            </a:endParaRPr>
          </a:p>
        </p:txBody>
      </p:sp>
      <p:sp>
        <p:nvSpPr>
          <p:cNvPr id="209" name="Google Shape;209;p36"/>
          <p:cNvSpPr txBox="1"/>
          <p:nvPr/>
        </p:nvSpPr>
        <p:spPr>
          <a:xfrm>
            <a:off x="566600" y="1703525"/>
            <a:ext cx="5454600" cy="2266200"/>
          </a:xfrm>
          <a:prstGeom prst="rect">
            <a:avLst/>
          </a:prstGeom>
          <a:noFill/>
          <a:ln>
            <a:noFill/>
          </a:ln>
        </p:spPr>
        <p:txBody>
          <a:bodyPr anchorCtr="0" anchor="t" bIns="0" lIns="0"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Diagrama que descreve processo, sistema ou algoritmo</a:t>
            </a:r>
            <a:endParaRPr sz="16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Pode ser utilizado para organizar melhor o pensamento</a:t>
            </a:r>
            <a:endParaRPr sz="16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Composto por vários simbolos </a:t>
            </a:r>
            <a:endParaRPr sz="16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Cada um representa uma parte do algoritmo.</a:t>
            </a:r>
            <a:endParaRPr sz="1600">
              <a:solidFill>
                <a:srgbClr val="660000"/>
              </a:solidFill>
              <a:latin typeface="Roboto Condensed"/>
              <a:ea typeface="Roboto Condensed"/>
              <a:cs typeface="Roboto Condensed"/>
              <a:sym typeface="Roboto Condense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3" name="Shape 213"/>
        <p:cNvGrpSpPr/>
        <p:nvPr/>
      </p:nvGrpSpPr>
      <p:grpSpPr>
        <a:xfrm>
          <a:off x="0" y="0"/>
          <a:ext cx="0" cy="0"/>
          <a:chOff x="0" y="0"/>
          <a:chExt cx="0" cy="0"/>
        </a:xfrm>
      </p:grpSpPr>
      <p:sp>
        <p:nvSpPr>
          <p:cNvPr id="214" name="Google Shape;214;p37"/>
          <p:cNvSpPr txBox="1"/>
          <p:nvPr/>
        </p:nvSpPr>
        <p:spPr>
          <a:xfrm>
            <a:off x="7200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182347"/>
                </a:solidFill>
                <a:latin typeface="Denk One"/>
                <a:ea typeface="Denk One"/>
                <a:cs typeface="Denk One"/>
                <a:sym typeface="Denk One"/>
              </a:rPr>
              <a:t>Simbolos </a:t>
            </a:r>
            <a:endParaRPr sz="3000">
              <a:solidFill>
                <a:srgbClr val="182347"/>
              </a:solidFill>
              <a:latin typeface="Denk One"/>
              <a:ea typeface="Denk One"/>
              <a:cs typeface="Denk One"/>
              <a:sym typeface="Denk One"/>
            </a:endParaRPr>
          </a:p>
        </p:txBody>
      </p:sp>
      <p:sp>
        <p:nvSpPr>
          <p:cNvPr id="215" name="Google Shape;215;p37"/>
          <p:cNvSpPr txBox="1"/>
          <p:nvPr/>
        </p:nvSpPr>
        <p:spPr>
          <a:xfrm>
            <a:off x="2347096" y="1113425"/>
            <a:ext cx="3560700" cy="572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CC0000"/>
                </a:solidFill>
                <a:latin typeface="Press Start 2P"/>
                <a:ea typeface="Press Start 2P"/>
                <a:cs typeface="Press Start 2P"/>
                <a:sym typeface="Press Start 2P"/>
              </a:rPr>
              <a:t>Terminador</a:t>
            </a:r>
            <a:endParaRPr sz="1000">
              <a:solidFill>
                <a:srgbClr val="CC0000"/>
              </a:solidFill>
              <a:latin typeface="Press Start 2P"/>
              <a:ea typeface="Press Start 2P"/>
              <a:cs typeface="Press Start 2P"/>
              <a:sym typeface="Press Start 2P"/>
            </a:endParaRPr>
          </a:p>
          <a:p>
            <a:pPr indent="0" lvl="0" marL="0" rtl="0" algn="l">
              <a:spcBef>
                <a:spcPts val="0"/>
              </a:spcBef>
              <a:spcAft>
                <a:spcPts val="0"/>
              </a:spcAft>
              <a:buNone/>
            </a:pPr>
            <a:r>
              <a:rPr lang="en" sz="1000">
                <a:solidFill>
                  <a:srgbClr val="CC0000"/>
                </a:solidFill>
                <a:latin typeface="Press Start 2P"/>
                <a:ea typeface="Press Start 2P"/>
                <a:cs typeface="Press Start 2P"/>
                <a:sym typeface="Press Start 2P"/>
              </a:rPr>
              <a:t>Início/fim </a:t>
            </a:r>
            <a:endParaRPr sz="1000">
              <a:solidFill>
                <a:srgbClr val="CC0000"/>
              </a:solidFill>
              <a:latin typeface="Press Start 2P"/>
              <a:ea typeface="Press Start 2P"/>
              <a:cs typeface="Press Start 2P"/>
              <a:sym typeface="Press Start 2P"/>
            </a:endParaRPr>
          </a:p>
        </p:txBody>
      </p:sp>
      <p:sp>
        <p:nvSpPr>
          <p:cNvPr id="216" name="Google Shape;216;p37"/>
          <p:cNvSpPr/>
          <p:nvPr/>
        </p:nvSpPr>
        <p:spPr>
          <a:xfrm>
            <a:off x="720000" y="1055375"/>
            <a:ext cx="1431900" cy="688800"/>
          </a:xfrm>
          <a:prstGeom prst="roundRect">
            <a:avLst>
              <a:gd fmla="val 50000" name="adj"/>
            </a:avLst>
          </a:prstGeom>
          <a:solidFill>
            <a:srgbClr val="9900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7"/>
          <p:cNvSpPr/>
          <p:nvPr/>
        </p:nvSpPr>
        <p:spPr>
          <a:xfrm>
            <a:off x="720000" y="2232925"/>
            <a:ext cx="1431903" cy="688800"/>
          </a:xfrm>
          <a:prstGeom prst="flowChartManualInput">
            <a:avLst/>
          </a:prstGeom>
          <a:solidFill>
            <a:srgbClr val="9900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7"/>
          <p:cNvSpPr txBox="1"/>
          <p:nvPr/>
        </p:nvSpPr>
        <p:spPr>
          <a:xfrm>
            <a:off x="2272714" y="2267500"/>
            <a:ext cx="3560700" cy="572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CC0000"/>
                </a:solidFill>
                <a:latin typeface="Press Start 2P"/>
                <a:ea typeface="Press Start 2P"/>
                <a:cs typeface="Press Start 2P"/>
                <a:sym typeface="Press Start 2P"/>
              </a:rPr>
              <a:t>Entrada de dados</a:t>
            </a:r>
            <a:endParaRPr sz="1000">
              <a:solidFill>
                <a:srgbClr val="CC0000"/>
              </a:solidFill>
              <a:latin typeface="Press Start 2P"/>
              <a:ea typeface="Press Start 2P"/>
              <a:cs typeface="Press Start 2P"/>
              <a:sym typeface="Press Start 2P"/>
            </a:endParaRPr>
          </a:p>
          <a:p>
            <a:pPr indent="0" lvl="0" marL="0" rtl="0" algn="l">
              <a:spcBef>
                <a:spcPts val="0"/>
              </a:spcBef>
              <a:spcAft>
                <a:spcPts val="0"/>
              </a:spcAft>
              <a:buNone/>
            </a:pPr>
            <a:r>
              <a:rPr lang="en" sz="1000">
                <a:solidFill>
                  <a:srgbClr val="CC0000"/>
                </a:solidFill>
                <a:latin typeface="Press Start 2P"/>
                <a:ea typeface="Press Start 2P"/>
                <a:cs typeface="Press Start 2P"/>
                <a:sym typeface="Press Start 2P"/>
              </a:rPr>
              <a:t>Pelo teclado</a:t>
            </a:r>
            <a:endParaRPr sz="1000">
              <a:solidFill>
                <a:srgbClr val="CC0000"/>
              </a:solidFill>
              <a:latin typeface="Press Start 2P"/>
              <a:ea typeface="Press Start 2P"/>
              <a:cs typeface="Press Start 2P"/>
              <a:sym typeface="Press Start 2P"/>
            </a:endParaRPr>
          </a:p>
        </p:txBody>
      </p:sp>
      <p:sp>
        <p:nvSpPr>
          <p:cNvPr id="219" name="Google Shape;219;p37"/>
          <p:cNvSpPr/>
          <p:nvPr/>
        </p:nvSpPr>
        <p:spPr>
          <a:xfrm>
            <a:off x="720063" y="3421600"/>
            <a:ext cx="1431900" cy="810900"/>
          </a:xfrm>
          <a:prstGeom prst="rect">
            <a:avLst/>
          </a:prstGeom>
          <a:solidFill>
            <a:srgbClr val="9900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7"/>
          <p:cNvSpPr txBox="1"/>
          <p:nvPr/>
        </p:nvSpPr>
        <p:spPr>
          <a:xfrm>
            <a:off x="2272714" y="3690700"/>
            <a:ext cx="3560700" cy="272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CC0000"/>
                </a:solidFill>
                <a:latin typeface="Press Start 2P"/>
                <a:ea typeface="Press Start 2P"/>
                <a:cs typeface="Press Start 2P"/>
                <a:sym typeface="Press Start 2P"/>
              </a:rPr>
              <a:t>Processamento</a:t>
            </a:r>
            <a:endParaRPr sz="1000">
              <a:solidFill>
                <a:srgbClr val="CC0000"/>
              </a:solidFill>
              <a:latin typeface="Press Start 2P"/>
              <a:ea typeface="Press Start 2P"/>
              <a:cs typeface="Press Start 2P"/>
              <a:sym typeface="Press Start 2P"/>
            </a:endParaRPr>
          </a:p>
          <a:p>
            <a:pPr indent="0" lvl="0" marL="0" rtl="0" algn="l">
              <a:spcBef>
                <a:spcPts val="0"/>
              </a:spcBef>
              <a:spcAft>
                <a:spcPts val="0"/>
              </a:spcAft>
              <a:buNone/>
            </a:pPr>
            <a:r>
              <a:t/>
            </a:r>
            <a:endParaRPr sz="1000">
              <a:solidFill>
                <a:srgbClr val="CC0000"/>
              </a:solidFill>
              <a:latin typeface="Press Start 2P"/>
              <a:ea typeface="Press Start 2P"/>
              <a:cs typeface="Press Start 2P"/>
              <a:sym typeface="Press Start 2P"/>
            </a:endParaRPr>
          </a:p>
        </p:txBody>
      </p:sp>
      <p:sp>
        <p:nvSpPr>
          <p:cNvPr id="221" name="Google Shape;221;p37"/>
          <p:cNvSpPr/>
          <p:nvPr/>
        </p:nvSpPr>
        <p:spPr>
          <a:xfrm>
            <a:off x="4699150" y="994325"/>
            <a:ext cx="1431900" cy="810900"/>
          </a:xfrm>
          <a:prstGeom prst="flowChartDecision">
            <a:avLst/>
          </a:prstGeom>
          <a:solidFill>
            <a:srgbClr val="9900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7"/>
          <p:cNvSpPr txBox="1"/>
          <p:nvPr/>
        </p:nvSpPr>
        <p:spPr>
          <a:xfrm>
            <a:off x="6302189" y="1263425"/>
            <a:ext cx="3560700" cy="272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CC0000"/>
                </a:solidFill>
                <a:latin typeface="Press Start 2P"/>
                <a:ea typeface="Press Start 2P"/>
                <a:cs typeface="Press Start 2P"/>
                <a:sym typeface="Press Start 2P"/>
              </a:rPr>
              <a:t>Tomada de decisão </a:t>
            </a:r>
            <a:endParaRPr sz="1000">
              <a:solidFill>
                <a:srgbClr val="CC0000"/>
              </a:solidFill>
              <a:latin typeface="Press Start 2P"/>
              <a:ea typeface="Press Start 2P"/>
              <a:cs typeface="Press Start 2P"/>
              <a:sym typeface="Press Start 2P"/>
            </a:endParaRPr>
          </a:p>
          <a:p>
            <a:pPr indent="0" lvl="0" marL="0" rtl="0" algn="l">
              <a:spcBef>
                <a:spcPts val="0"/>
              </a:spcBef>
              <a:spcAft>
                <a:spcPts val="0"/>
              </a:spcAft>
              <a:buNone/>
            </a:pPr>
            <a:r>
              <a:t/>
            </a:r>
            <a:endParaRPr sz="1000">
              <a:solidFill>
                <a:srgbClr val="CC0000"/>
              </a:solidFill>
              <a:latin typeface="Press Start 2P"/>
              <a:ea typeface="Press Start 2P"/>
              <a:cs typeface="Press Start 2P"/>
              <a:sym typeface="Press Start 2P"/>
            </a:endParaRPr>
          </a:p>
        </p:txBody>
      </p:sp>
      <p:cxnSp>
        <p:nvCxnSpPr>
          <p:cNvPr id="223" name="Google Shape;223;p37"/>
          <p:cNvCxnSpPr/>
          <p:nvPr/>
        </p:nvCxnSpPr>
        <p:spPr>
          <a:xfrm flipH="1">
            <a:off x="5414800" y="2172563"/>
            <a:ext cx="600" cy="881700"/>
          </a:xfrm>
          <a:prstGeom prst="straightConnector1">
            <a:avLst/>
          </a:prstGeom>
          <a:noFill/>
          <a:ln cap="flat" cmpd="sng" w="28575">
            <a:solidFill>
              <a:srgbClr val="CC0000"/>
            </a:solidFill>
            <a:prstDash val="solid"/>
            <a:round/>
            <a:headEnd len="med" w="med" type="none"/>
            <a:tailEnd len="med" w="med" type="triangle"/>
          </a:ln>
        </p:spPr>
      </p:cxnSp>
      <p:sp>
        <p:nvSpPr>
          <p:cNvPr id="224" name="Google Shape;224;p37"/>
          <p:cNvSpPr txBox="1"/>
          <p:nvPr/>
        </p:nvSpPr>
        <p:spPr>
          <a:xfrm>
            <a:off x="6302200" y="2308125"/>
            <a:ext cx="2841900" cy="572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900">
                <a:solidFill>
                  <a:srgbClr val="CC0000"/>
                </a:solidFill>
                <a:latin typeface="Press Start 2P"/>
                <a:ea typeface="Press Start 2P"/>
                <a:cs typeface="Press Start 2P"/>
                <a:sym typeface="Press Start 2P"/>
              </a:rPr>
              <a:t>Liga um símbolo a outro </a:t>
            </a:r>
            <a:endParaRPr sz="900">
              <a:solidFill>
                <a:srgbClr val="CC0000"/>
              </a:solidFill>
              <a:latin typeface="Press Start 2P"/>
              <a:ea typeface="Press Start 2P"/>
              <a:cs typeface="Press Start 2P"/>
              <a:sym typeface="Press Start 2P"/>
            </a:endParaRPr>
          </a:p>
          <a:p>
            <a:pPr indent="0" lvl="0" marL="0" rtl="0" algn="l">
              <a:spcBef>
                <a:spcPts val="0"/>
              </a:spcBef>
              <a:spcAft>
                <a:spcPts val="0"/>
              </a:spcAft>
              <a:buNone/>
            </a:pPr>
            <a:r>
              <a:rPr lang="en" sz="600">
                <a:solidFill>
                  <a:srgbClr val="CC0000"/>
                </a:solidFill>
                <a:latin typeface="Press Start 2P"/>
                <a:ea typeface="Press Start 2P"/>
                <a:cs typeface="Press Start 2P"/>
                <a:sym typeface="Press Start 2P"/>
              </a:rPr>
              <a:t>Indicando o próximo passo da sequência </a:t>
            </a:r>
            <a:endParaRPr sz="600">
              <a:solidFill>
                <a:srgbClr val="CC0000"/>
              </a:solidFill>
              <a:latin typeface="Press Start 2P"/>
              <a:ea typeface="Press Start 2P"/>
              <a:cs typeface="Press Start 2P"/>
              <a:sym typeface="Press Start 2P"/>
            </a:endParaRPr>
          </a:p>
          <a:p>
            <a:pPr indent="0" lvl="0" marL="0" rtl="0" algn="l">
              <a:spcBef>
                <a:spcPts val="0"/>
              </a:spcBef>
              <a:spcAft>
                <a:spcPts val="0"/>
              </a:spcAft>
              <a:buNone/>
            </a:pPr>
            <a:r>
              <a:t/>
            </a:r>
            <a:endParaRPr sz="900">
              <a:solidFill>
                <a:srgbClr val="CC0000"/>
              </a:solidFill>
              <a:latin typeface="Press Start 2P"/>
              <a:ea typeface="Press Start 2P"/>
              <a:cs typeface="Press Start 2P"/>
              <a:sym typeface="Press Start 2P"/>
            </a:endParaRPr>
          </a:p>
        </p:txBody>
      </p:sp>
      <p:sp>
        <p:nvSpPr>
          <p:cNvPr id="225" name="Google Shape;225;p37"/>
          <p:cNvSpPr/>
          <p:nvPr/>
        </p:nvSpPr>
        <p:spPr>
          <a:xfrm>
            <a:off x="4799125" y="3421625"/>
            <a:ext cx="1231956" cy="810918"/>
          </a:xfrm>
          <a:prstGeom prst="flowChartDocument">
            <a:avLst/>
          </a:prstGeom>
          <a:solidFill>
            <a:srgbClr val="9900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7"/>
          <p:cNvSpPr txBox="1"/>
          <p:nvPr/>
        </p:nvSpPr>
        <p:spPr>
          <a:xfrm>
            <a:off x="6302189" y="3601838"/>
            <a:ext cx="3560700" cy="272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CC0000"/>
                </a:solidFill>
                <a:latin typeface="Press Start 2P"/>
                <a:ea typeface="Press Start 2P"/>
                <a:cs typeface="Press Start 2P"/>
                <a:sym typeface="Press Start 2P"/>
              </a:rPr>
              <a:t>Saida de dados</a:t>
            </a:r>
            <a:endParaRPr sz="1000">
              <a:solidFill>
                <a:srgbClr val="CC0000"/>
              </a:solidFill>
              <a:latin typeface="Press Start 2P"/>
              <a:ea typeface="Press Start 2P"/>
              <a:cs typeface="Press Start 2P"/>
              <a:sym typeface="Press Start 2P"/>
            </a:endParaRPr>
          </a:p>
          <a:p>
            <a:pPr indent="0" lvl="0" marL="0" rtl="0" algn="l">
              <a:spcBef>
                <a:spcPts val="0"/>
              </a:spcBef>
              <a:spcAft>
                <a:spcPts val="0"/>
              </a:spcAft>
              <a:buNone/>
            </a:pPr>
            <a:r>
              <a:t/>
            </a:r>
            <a:endParaRPr sz="1000">
              <a:solidFill>
                <a:srgbClr val="CC0000"/>
              </a:solidFill>
              <a:latin typeface="Press Start 2P"/>
              <a:ea typeface="Press Start 2P"/>
              <a:cs typeface="Press Start 2P"/>
              <a:sym typeface="Press Start 2P"/>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0" name="Shape 230"/>
        <p:cNvGrpSpPr/>
        <p:nvPr/>
      </p:nvGrpSpPr>
      <p:grpSpPr>
        <a:xfrm>
          <a:off x="0" y="0"/>
          <a:ext cx="0" cy="0"/>
          <a:chOff x="0" y="0"/>
          <a:chExt cx="0" cy="0"/>
        </a:xfrm>
      </p:grpSpPr>
      <p:sp>
        <p:nvSpPr>
          <p:cNvPr id="231" name="Google Shape;231;p38"/>
          <p:cNvSpPr txBox="1"/>
          <p:nvPr/>
        </p:nvSpPr>
        <p:spPr>
          <a:xfrm>
            <a:off x="7200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CC0000"/>
                </a:solidFill>
                <a:latin typeface="Press Start 2P"/>
                <a:ea typeface="Press Start 2P"/>
                <a:cs typeface="Press Start 2P"/>
                <a:sym typeface="Press Start 2P"/>
              </a:rPr>
              <a:t>Vamos ver um exemplo bem simples</a:t>
            </a:r>
            <a:endParaRPr sz="1900">
              <a:solidFill>
                <a:srgbClr val="CC0000"/>
              </a:solidFill>
              <a:latin typeface="Press Start 2P"/>
              <a:ea typeface="Press Start 2P"/>
              <a:cs typeface="Press Start 2P"/>
              <a:sym typeface="Press Start 2P"/>
            </a:endParaRPr>
          </a:p>
        </p:txBody>
      </p:sp>
      <p:pic>
        <p:nvPicPr>
          <p:cNvPr id="232" name="Google Shape;232;p38"/>
          <p:cNvPicPr preferRelativeResize="0"/>
          <p:nvPr/>
        </p:nvPicPr>
        <p:blipFill>
          <a:blip r:embed="rId4">
            <a:alphaModFix/>
          </a:blip>
          <a:stretch>
            <a:fillRect/>
          </a:stretch>
        </p:blipFill>
        <p:spPr>
          <a:xfrm>
            <a:off x="3394350" y="944425"/>
            <a:ext cx="2584937" cy="40259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6" name="Shape 236"/>
        <p:cNvGrpSpPr/>
        <p:nvPr/>
      </p:nvGrpSpPr>
      <p:grpSpPr>
        <a:xfrm>
          <a:off x="0" y="0"/>
          <a:ext cx="0" cy="0"/>
          <a:chOff x="0" y="0"/>
          <a:chExt cx="0" cy="0"/>
        </a:xfrm>
      </p:grpSpPr>
      <p:sp>
        <p:nvSpPr>
          <p:cNvPr id="237" name="Google Shape;237;p39"/>
          <p:cNvSpPr txBox="1"/>
          <p:nvPr/>
        </p:nvSpPr>
        <p:spPr>
          <a:xfrm>
            <a:off x="372450" y="1992150"/>
            <a:ext cx="8399100" cy="204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300">
                <a:solidFill>
                  <a:srgbClr val="CC0000"/>
                </a:solidFill>
                <a:latin typeface="Press Start 2P"/>
                <a:ea typeface="Press Start 2P"/>
                <a:cs typeface="Press Start 2P"/>
                <a:sym typeface="Press Start 2P"/>
              </a:rPr>
              <a:t>VAMOS PRATICAR BEM MUITO!</a:t>
            </a:r>
            <a:endParaRPr sz="4300">
              <a:solidFill>
                <a:srgbClr val="CC0000"/>
              </a:solidFill>
              <a:latin typeface="Press Start 2P"/>
              <a:ea typeface="Press Start 2P"/>
              <a:cs typeface="Press Start 2P"/>
              <a:sym typeface="Press Start 2P"/>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1" name="Shape 241"/>
        <p:cNvGrpSpPr/>
        <p:nvPr/>
      </p:nvGrpSpPr>
      <p:grpSpPr>
        <a:xfrm>
          <a:off x="0" y="0"/>
          <a:ext cx="0" cy="0"/>
          <a:chOff x="0" y="0"/>
          <a:chExt cx="0" cy="0"/>
        </a:xfrm>
      </p:grpSpPr>
      <p:sp>
        <p:nvSpPr>
          <p:cNvPr id="242" name="Google Shape;242;p40"/>
          <p:cNvSpPr txBox="1"/>
          <p:nvPr/>
        </p:nvSpPr>
        <p:spPr>
          <a:xfrm>
            <a:off x="372450" y="1992150"/>
            <a:ext cx="8399100" cy="204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0000"/>
                </a:solidFill>
              </a:rPr>
              <a:t>Problema 1:</a:t>
            </a:r>
            <a:endParaRPr sz="1600" u="sng">
              <a:solidFill>
                <a:srgbClr val="FF0000"/>
              </a:solidFill>
            </a:endParaRPr>
          </a:p>
          <a:p>
            <a:pPr indent="0" lvl="0" marL="0" rtl="0" algn="l">
              <a:lnSpc>
                <a:spcPct val="115000"/>
              </a:lnSpc>
              <a:spcBef>
                <a:spcPts val="0"/>
              </a:spcBef>
              <a:spcAft>
                <a:spcPts val="0"/>
              </a:spcAft>
              <a:buClr>
                <a:schemeClr val="dk1"/>
              </a:buClr>
              <a:buSzPts val="1100"/>
              <a:buFont typeface="Arial"/>
              <a:buNone/>
            </a:pPr>
            <a:r>
              <a:t/>
            </a:r>
            <a:endParaRPr sz="1600">
              <a:solidFill>
                <a:srgbClr val="FF0000"/>
              </a:solidFill>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x = 3 &gt; 2</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y = 5 &lt; 4</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z = ((((((((x and y) or x) and y) or x) and y) or x) and y) or x)</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Sem usar o programa, qual seria o resultado de z?</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chemeClr val="lt1"/>
              </a:highlight>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t/>
            </a:r>
            <a:endParaRPr sz="1600">
              <a:solidFill>
                <a:srgbClr val="FF0000"/>
              </a:solidFill>
            </a:endParaRPr>
          </a:p>
          <a:p>
            <a:pPr indent="0" lvl="0" marL="0" rtl="0" algn="l">
              <a:lnSpc>
                <a:spcPct val="115000"/>
              </a:lnSpc>
              <a:spcBef>
                <a:spcPts val="0"/>
              </a:spcBef>
              <a:spcAft>
                <a:spcPts val="0"/>
              </a:spcAft>
              <a:buClr>
                <a:schemeClr val="dk1"/>
              </a:buClr>
              <a:buSzPts val="1100"/>
              <a:buFont typeface="Arial"/>
              <a:buNone/>
            </a:pPr>
            <a:r>
              <a:t/>
            </a:r>
            <a:endParaRPr sz="1600"/>
          </a:p>
          <a:p>
            <a:pPr indent="0" lvl="0" marL="0" rtl="0" algn="ctr">
              <a:spcBef>
                <a:spcPts val="0"/>
              </a:spcBef>
              <a:spcAft>
                <a:spcPts val="0"/>
              </a:spcAft>
              <a:buNone/>
            </a:pPr>
            <a:r>
              <a:t/>
            </a:r>
            <a:endParaRPr sz="1600">
              <a:solidFill>
                <a:srgbClr val="CC0000"/>
              </a:solidFill>
              <a:latin typeface="Roboto Condensed"/>
              <a:ea typeface="Roboto Condensed"/>
              <a:cs typeface="Roboto Condensed"/>
              <a:sym typeface="Roboto Condense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6" name="Shape 246"/>
        <p:cNvGrpSpPr/>
        <p:nvPr/>
      </p:nvGrpSpPr>
      <p:grpSpPr>
        <a:xfrm>
          <a:off x="0" y="0"/>
          <a:ext cx="0" cy="0"/>
          <a:chOff x="0" y="0"/>
          <a:chExt cx="0" cy="0"/>
        </a:xfrm>
      </p:grpSpPr>
      <p:sp>
        <p:nvSpPr>
          <p:cNvPr id="247" name="Google Shape;247;p41"/>
          <p:cNvSpPr txBox="1"/>
          <p:nvPr/>
        </p:nvSpPr>
        <p:spPr>
          <a:xfrm>
            <a:off x="372450" y="1992150"/>
            <a:ext cx="8399100" cy="204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0000"/>
                </a:solidFill>
              </a:rPr>
              <a:t>Problema 3:</a:t>
            </a:r>
            <a:endParaRPr sz="1600" u="sng">
              <a:solidFill>
                <a:srgbClr val="FF0000"/>
              </a:solidFill>
            </a:endParaRPr>
          </a:p>
          <a:p>
            <a:pPr indent="0" lvl="0" marL="0" rtl="0" algn="l">
              <a:lnSpc>
                <a:spcPct val="115000"/>
              </a:lnSpc>
              <a:spcBef>
                <a:spcPts val="0"/>
              </a:spcBef>
              <a:spcAft>
                <a:spcPts val="0"/>
              </a:spcAft>
              <a:buClr>
                <a:schemeClr val="dk1"/>
              </a:buClr>
              <a:buSzPts val="1100"/>
              <a:buFont typeface="Arial"/>
              <a:buNone/>
            </a:pPr>
            <a:r>
              <a:t/>
            </a:r>
            <a:endParaRPr sz="1600">
              <a:solidFill>
                <a:srgbClr val="FF0000"/>
              </a:solidFill>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x = 7 % 3 == 2</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y = 9 &gt;= 9</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z = not (((((((((x or y) and x) or y) and x) or y) and x) or y) and x))</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Sem usar o programa, qual seria o resultado de z?</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chemeClr val="lt1"/>
              </a:highlight>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t/>
            </a:r>
            <a:endParaRPr sz="1600">
              <a:solidFill>
                <a:srgbClr val="FF0000"/>
              </a:solidFill>
            </a:endParaRPr>
          </a:p>
          <a:p>
            <a:pPr indent="0" lvl="0" marL="0" rtl="0" algn="l">
              <a:lnSpc>
                <a:spcPct val="115000"/>
              </a:lnSpc>
              <a:spcBef>
                <a:spcPts val="0"/>
              </a:spcBef>
              <a:spcAft>
                <a:spcPts val="0"/>
              </a:spcAft>
              <a:buClr>
                <a:schemeClr val="dk1"/>
              </a:buClr>
              <a:buSzPts val="1100"/>
              <a:buFont typeface="Arial"/>
              <a:buNone/>
            </a:pPr>
            <a:r>
              <a:t/>
            </a:r>
            <a:endParaRPr sz="1600"/>
          </a:p>
          <a:p>
            <a:pPr indent="0" lvl="0" marL="0" rtl="0" algn="ctr">
              <a:spcBef>
                <a:spcPts val="0"/>
              </a:spcBef>
              <a:spcAft>
                <a:spcPts val="0"/>
              </a:spcAft>
              <a:buNone/>
            </a:pPr>
            <a:r>
              <a:t/>
            </a:r>
            <a:endParaRPr sz="1600">
              <a:solidFill>
                <a:srgbClr val="CC0000"/>
              </a:solidFill>
              <a:latin typeface="Roboto Condensed"/>
              <a:ea typeface="Roboto Condensed"/>
              <a:cs typeface="Roboto Condensed"/>
              <a:sym typeface="Roboto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 name="Shape 68"/>
        <p:cNvGrpSpPr/>
        <p:nvPr/>
      </p:nvGrpSpPr>
      <p:grpSpPr>
        <a:xfrm>
          <a:off x="0" y="0"/>
          <a:ext cx="0" cy="0"/>
          <a:chOff x="0" y="0"/>
          <a:chExt cx="0" cy="0"/>
        </a:xfrm>
      </p:grpSpPr>
      <p:sp>
        <p:nvSpPr>
          <p:cNvPr id="69" name="Google Shape;69;p15"/>
          <p:cNvSpPr txBox="1"/>
          <p:nvPr/>
        </p:nvSpPr>
        <p:spPr>
          <a:xfrm>
            <a:off x="1426500" y="2348550"/>
            <a:ext cx="6291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solidFill>
                  <a:srgbClr val="CC0000"/>
                </a:solidFill>
                <a:latin typeface="Press Start 2P"/>
                <a:ea typeface="Press Start 2P"/>
                <a:cs typeface="Press Start 2P"/>
                <a:sym typeface="Press Start 2P"/>
              </a:rPr>
              <a:t>VARIÁVEIS </a:t>
            </a:r>
            <a:endParaRPr sz="3600">
              <a:solidFill>
                <a:srgbClr val="CC0000"/>
              </a:solidFill>
              <a:latin typeface="Press Start 2P"/>
              <a:ea typeface="Press Start 2P"/>
              <a:cs typeface="Press Start 2P"/>
              <a:sym typeface="Press Start 2P"/>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1" name="Shape 251"/>
        <p:cNvGrpSpPr/>
        <p:nvPr/>
      </p:nvGrpSpPr>
      <p:grpSpPr>
        <a:xfrm>
          <a:off x="0" y="0"/>
          <a:ext cx="0" cy="0"/>
          <a:chOff x="0" y="0"/>
          <a:chExt cx="0" cy="0"/>
        </a:xfrm>
      </p:grpSpPr>
      <p:sp>
        <p:nvSpPr>
          <p:cNvPr id="252" name="Google Shape;252;p42"/>
          <p:cNvSpPr txBox="1"/>
          <p:nvPr/>
        </p:nvSpPr>
        <p:spPr>
          <a:xfrm>
            <a:off x="372450" y="1992150"/>
            <a:ext cx="8399100" cy="204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0000"/>
                </a:solidFill>
              </a:rPr>
              <a:t>Problema 3:</a:t>
            </a:r>
            <a:endParaRPr sz="1600" u="sng">
              <a:solidFill>
                <a:srgbClr val="FF0000"/>
              </a:solidFill>
            </a:endParaRPr>
          </a:p>
          <a:p>
            <a:pPr indent="0" lvl="0" marL="0" rtl="0" algn="l">
              <a:lnSpc>
                <a:spcPct val="115000"/>
              </a:lnSpc>
              <a:spcBef>
                <a:spcPts val="0"/>
              </a:spcBef>
              <a:spcAft>
                <a:spcPts val="0"/>
              </a:spcAft>
              <a:buClr>
                <a:schemeClr val="dk1"/>
              </a:buClr>
              <a:buSzPts val="1100"/>
              <a:buFont typeface="Arial"/>
              <a:buNone/>
            </a:pPr>
            <a:r>
              <a:t/>
            </a:r>
            <a:endParaRPr sz="1600">
              <a:solidFill>
                <a:srgbClr val="FF0000"/>
              </a:solidFill>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x = 5</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x -= 2</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x *= 4</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x %= 5</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x **= 2</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rPr lang="en" sz="1600">
                <a:solidFill>
                  <a:schemeClr val="dk1"/>
                </a:solidFill>
                <a:highlight>
                  <a:schemeClr val="lt1"/>
                </a:highlight>
              </a:rPr>
              <a:t>Sem usar o programa, qual o resultado de x?</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t/>
            </a:r>
            <a:endParaRPr sz="1600">
              <a:solidFill>
                <a:schemeClr val="dk1"/>
              </a:solidFill>
              <a:highlight>
                <a:schemeClr val="lt1"/>
              </a:highlight>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chemeClr val="lt1"/>
              </a:highlight>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t/>
            </a:r>
            <a:endParaRPr sz="1600">
              <a:solidFill>
                <a:srgbClr val="FF0000"/>
              </a:solidFill>
            </a:endParaRPr>
          </a:p>
          <a:p>
            <a:pPr indent="0" lvl="0" marL="0" rtl="0" algn="l">
              <a:lnSpc>
                <a:spcPct val="115000"/>
              </a:lnSpc>
              <a:spcBef>
                <a:spcPts val="0"/>
              </a:spcBef>
              <a:spcAft>
                <a:spcPts val="0"/>
              </a:spcAft>
              <a:buClr>
                <a:schemeClr val="dk1"/>
              </a:buClr>
              <a:buSzPts val="1100"/>
              <a:buFont typeface="Arial"/>
              <a:buNone/>
            </a:pPr>
            <a:r>
              <a:t/>
            </a:r>
            <a:endParaRPr sz="1600"/>
          </a:p>
          <a:p>
            <a:pPr indent="0" lvl="0" marL="0" rtl="0" algn="ctr">
              <a:spcBef>
                <a:spcPts val="0"/>
              </a:spcBef>
              <a:spcAft>
                <a:spcPts val="0"/>
              </a:spcAft>
              <a:buNone/>
            </a:pPr>
            <a:r>
              <a:t/>
            </a:r>
            <a:endParaRPr sz="1600">
              <a:solidFill>
                <a:srgbClr val="CC0000"/>
              </a:solidFill>
              <a:latin typeface="Roboto Condensed"/>
              <a:ea typeface="Roboto Condensed"/>
              <a:cs typeface="Roboto Condensed"/>
              <a:sym typeface="Roboto Condense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6" name="Shape 256"/>
        <p:cNvGrpSpPr/>
        <p:nvPr/>
      </p:nvGrpSpPr>
      <p:grpSpPr>
        <a:xfrm>
          <a:off x="0" y="0"/>
          <a:ext cx="0" cy="0"/>
          <a:chOff x="0" y="0"/>
          <a:chExt cx="0" cy="0"/>
        </a:xfrm>
      </p:grpSpPr>
      <p:sp>
        <p:nvSpPr>
          <p:cNvPr id="257" name="Google Shape;257;p43"/>
          <p:cNvSpPr txBox="1"/>
          <p:nvPr/>
        </p:nvSpPr>
        <p:spPr>
          <a:xfrm>
            <a:off x="372450" y="1992150"/>
            <a:ext cx="8399100" cy="204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0000"/>
                </a:solidFill>
              </a:rPr>
              <a:t>Problema 1:</a:t>
            </a:r>
            <a:endParaRPr sz="1600" u="sng">
              <a:solidFill>
                <a:srgbClr val="FF0000"/>
              </a:solidFill>
            </a:endParaRPr>
          </a:p>
          <a:p>
            <a:pPr indent="0" lvl="0" marL="0" rtl="0" algn="l">
              <a:lnSpc>
                <a:spcPct val="115000"/>
              </a:lnSpc>
              <a:spcBef>
                <a:spcPts val="0"/>
              </a:spcBef>
              <a:spcAft>
                <a:spcPts val="0"/>
              </a:spcAft>
              <a:buNone/>
            </a:pPr>
            <a:r>
              <a:t/>
            </a:r>
            <a:endParaRPr sz="1600" u="sng">
              <a:solidFill>
                <a:srgbClr val="FF0000"/>
              </a:solidFill>
            </a:endParaRPr>
          </a:p>
          <a:p>
            <a:pPr indent="0" lvl="0" marL="0" rtl="0" algn="l">
              <a:lnSpc>
                <a:spcPct val="115000"/>
              </a:lnSpc>
              <a:spcBef>
                <a:spcPts val="0"/>
              </a:spcBef>
              <a:spcAft>
                <a:spcPts val="0"/>
              </a:spcAft>
              <a:buClr>
                <a:schemeClr val="dk1"/>
              </a:buClr>
              <a:buSzPts val="1100"/>
              <a:buFont typeface="Arial"/>
              <a:buNone/>
            </a:pPr>
            <a:r>
              <a:rPr lang="en" sz="1600">
                <a:solidFill>
                  <a:schemeClr val="dk1"/>
                </a:solidFill>
              </a:rPr>
              <a:t>Faça um programa que leia o número de unidades e o preço de dois produtos e calcule o valor total a ser pago.</a:t>
            </a:r>
            <a:endParaRPr sz="1600">
              <a:solidFill>
                <a:schemeClr val="dk1"/>
              </a:solidFill>
            </a:endParaRPr>
          </a:p>
          <a:p>
            <a:pPr indent="0" lvl="0" marL="0" rtl="0" algn="ctr">
              <a:spcBef>
                <a:spcPts val="0"/>
              </a:spcBef>
              <a:spcAft>
                <a:spcPts val="0"/>
              </a:spcAft>
              <a:buNone/>
            </a:pPr>
            <a:r>
              <a:t/>
            </a:r>
            <a:endParaRPr sz="1600">
              <a:solidFill>
                <a:srgbClr val="CC0000"/>
              </a:solidFill>
              <a:latin typeface="Roboto Condensed"/>
              <a:ea typeface="Roboto Condensed"/>
              <a:cs typeface="Roboto Condensed"/>
              <a:sym typeface="Roboto Condense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1" name="Shape 261"/>
        <p:cNvGrpSpPr/>
        <p:nvPr/>
      </p:nvGrpSpPr>
      <p:grpSpPr>
        <a:xfrm>
          <a:off x="0" y="0"/>
          <a:ext cx="0" cy="0"/>
          <a:chOff x="0" y="0"/>
          <a:chExt cx="0" cy="0"/>
        </a:xfrm>
      </p:grpSpPr>
      <p:sp>
        <p:nvSpPr>
          <p:cNvPr id="262" name="Google Shape;262;p44"/>
          <p:cNvSpPr txBox="1"/>
          <p:nvPr/>
        </p:nvSpPr>
        <p:spPr>
          <a:xfrm>
            <a:off x="372450" y="1992150"/>
            <a:ext cx="8399100" cy="204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0000"/>
                </a:solidFill>
              </a:rPr>
              <a:t>Problema 2:</a:t>
            </a:r>
            <a:endParaRPr sz="1600" u="sng">
              <a:solidFill>
                <a:srgbClr val="FF0000"/>
              </a:solidFill>
            </a:endParaRPr>
          </a:p>
          <a:p>
            <a:pPr indent="0" lvl="0" marL="0" rtl="0" algn="l">
              <a:lnSpc>
                <a:spcPct val="115000"/>
              </a:lnSpc>
              <a:spcBef>
                <a:spcPts val="0"/>
              </a:spcBef>
              <a:spcAft>
                <a:spcPts val="0"/>
              </a:spcAft>
              <a:buNone/>
            </a:pPr>
            <a:r>
              <a:t/>
            </a:r>
            <a:endParaRPr sz="1600" u="sng">
              <a:solidFill>
                <a:srgbClr val="FF0000"/>
              </a:solidFill>
            </a:endParaRPr>
          </a:p>
          <a:p>
            <a:pPr indent="0" lvl="0" marL="0" rtl="0" algn="l">
              <a:lnSpc>
                <a:spcPct val="115000"/>
              </a:lnSpc>
              <a:spcBef>
                <a:spcPts val="0"/>
              </a:spcBef>
              <a:spcAft>
                <a:spcPts val="0"/>
              </a:spcAft>
              <a:buNone/>
            </a:pPr>
            <a:r>
              <a:rPr lang="en" sz="1600">
                <a:solidFill>
                  <a:schemeClr val="dk1"/>
                </a:solidFill>
              </a:rPr>
              <a:t>Faça um programa que </a:t>
            </a:r>
            <a:r>
              <a:rPr lang="en" sz="1600">
                <a:solidFill>
                  <a:schemeClr val="dk1"/>
                </a:solidFill>
              </a:rPr>
              <a:t>leia os valores de dois pontos flutuantes A e B, correspondentes às notas de um aluno. Após isso, calcule a média ponderada do aluno, considerando que a nota A tem peso 2,5 e B tem peso 7,5. Cada nota pode ser de zero a dez, sempre com um dígito após a vírgula. </a:t>
            </a:r>
            <a:endParaRPr sz="1600">
              <a:solidFill>
                <a:schemeClr val="dk1"/>
              </a:solidFill>
            </a:endParaRPr>
          </a:p>
          <a:p>
            <a:pPr indent="0" lvl="0" marL="0" rtl="0" algn="ctr">
              <a:spcBef>
                <a:spcPts val="0"/>
              </a:spcBef>
              <a:spcAft>
                <a:spcPts val="0"/>
              </a:spcAft>
              <a:buNone/>
            </a:pPr>
            <a:r>
              <a:t/>
            </a:r>
            <a:endParaRPr sz="1600">
              <a:solidFill>
                <a:srgbClr val="CC0000"/>
              </a:solidFill>
              <a:latin typeface="Roboto Condensed"/>
              <a:ea typeface="Roboto Condensed"/>
              <a:cs typeface="Roboto Condensed"/>
              <a:sym typeface="Roboto Condense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6" name="Shape 266"/>
        <p:cNvGrpSpPr/>
        <p:nvPr/>
      </p:nvGrpSpPr>
      <p:grpSpPr>
        <a:xfrm>
          <a:off x="0" y="0"/>
          <a:ext cx="0" cy="0"/>
          <a:chOff x="0" y="0"/>
          <a:chExt cx="0" cy="0"/>
        </a:xfrm>
      </p:grpSpPr>
      <p:sp>
        <p:nvSpPr>
          <p:cNvPr id="267" name="Google Shape;267;p45"/>
          <p:cNvSpPr txBox="1"/>
          <p:nvPr/>
        </p:nvSpPr>
        <p:spPr>
          <a:xfrm>
            <a:off x="372450" y="1992150"/>
            <a:ext cx="8399100" cy="204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0000"/>
                </a:solidFill>
              </a:rPr>
              <a:t>Problema 3:</a:t>
            </a:r>
            <a:endParaRPr sz="1600" u="sng">
              <a:solidFill>
                <a:srgbClr val="FF0000"/>
              </a:solidFill>
            </a:endParaRPr>
          </a:p>
          <a:p>
            <a:pPr indent="0" lvl="0" marL="0" rtl="0" algn="l">
              <a:lnSpc>
                <a:spcPct val="115000"/>
              </a:lnSpc>
              <a:spcBef>
                <a:spcPts val="0"/>
              </a:spcBef>
              <a:spcAft>
                <a:spcPts val="0"/>
              </a:spcAft>
              <a:buNone/>
            </a:pPr>
            <a:r>
              <a:t/>
            </a:r>
            <a:endParaRPr sz="1600" u="sng">
              <a:solidFill>
                <a:srgbClr val="FF0000"/>
              </a:solidFill>
            </a:endParaRPr>
          </a:p>
          <a:p>
            <a:pPr indent="0" lvl="0" marL="0" rtl="0" algn="l">
              <a:lnSpc>
                <a:spcPct val="115000"/>
              </a:lnSpc>
              <a:spcBef>
                <a:spcPts val="0"/>
              </a:spcBef>
              <a:spcAft>
                <a:spcPts val="0"/>
              </a:spcAft>
              <a:buNone/>
            </a:pPr>
            <a:r>
              <a:rPr lang="en" sz="1600">
                <a:solidFill>
                  <a:schemeClr val="dk1"/>
                </a:solidFill>
              </a:rPr>
              <a:t>Faça um programa que leia o salário fixo de um funcionário e o total da venda feita por ele mesmo no mês (em dinheiro). Considerando que este vendedor recebe 15% sobre todos os produtos vendidos, escreva o salário final (total) deste vendedor ao final do mês, com duas casas decimais.</a:t>
            </a:r>
            <a:endParaRPr sz="1600">
              <a:solidFill>
                <a:schemeClr val="dk1"/>
              </a:solidFill>
            </a:endParaRPr>
          </a:p>
          <a:p>
            <a:pPr indent="0" lvl="0" marL="0" rtl="0" algn="ctr">
              <a:spcBef>
                <a:spcPts val="0"/>
              </a:spcBef>
              <a:spcAft>
                <a:spcPts val="0"/>
              </a:spcAft>
              <a:buNone/>
            </a:pPr>
            <a:r>
              <a:t/>
            </a:r>
            <a:endParaRPr sz="1600">
              <a:solidFill>
                <a:srgbClr val="CC0000"/>
              </a:solidFill>
              <a:latin typeface="Roboto Condensed"/>
              <a:ea typeface="Roboto Condensed"/>
              <a:cs typeface="Roboto Condensed"/>
              <a:sym typeface="Roboto Condense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1" name="Shape 271"/>
        <p:cNvGrpSpPr/>
        <p:nvPr/>
      </p:nvGrpSpPr>
      <p:grpSpPr>
        <a:xfrm>
          <a:off x="0" y="0"/>
          <a:ext cx="0" cy="0"/>
          <a:chOff x="0" y="0"/>
          <a:chExt cx="0" cy="0"/>
        </a:xfrm>
      </p:grpSpPr>
      <p:sp>
        <p:nvSpPr>
          <p:cNvPr id="272" name="Google Shape;272;p46"/>
          <p:cNvSpPr txBox="1"/>
          <p:nvPr/>
        </p:nvSpPr>
        <p:spPr>
          <a:xfrm>
            <a:off x="372450" y="1992150"/>
            <a:ext cx="8399100" cy="204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0000"/>
                </a:solidFill>
              </a:rPr>
              <a:t>Problema 4:</a:t>
            </a:r>
            <a:endParaRPr sz="1600" u="sng">
              <a:solidFill>
                <a:srgbClr val="FF0000"/>
              </a:solidFill>
            </a:endParaRPr>
          </a:p>
          <a:p>
            <a:pPr indent="0" lvl="0" marL="0" rtl="0" algn="l">
              <a:lnSpc>
                <a:spcPct val="115000"/>
              </a:lnSpc>
              <a:spcBef>
                <a:spcPts val="0"/>
              </a:spcBef>
              <a:spcAft>
                <a:spcPts val="0"/>
              </a:spcAft>
              <a:buNone/>
            </a:pPr>
            <a:r>
              <a:t/>
            </a:r>
            <a:endParaRPr sz="1600" u="sng">
              <a:solidFill>
                <a:srgbClr val="FF0000"/>
              </a:solidFill>
            </a:endParaRPr>
          </a:p>
          <a:p>
            <a:pPr indent="0" lvl="0" marL="0" rtl="0" algn="l">
              <a:lnSpc>
                <a:spcPct val="115000"/>
              </a:lnSpc>
              <a:spcBef>
                <a:spcPts val="0"/>
              </a:spcBef>
              <a:spcAft>
                <a:spcPts val="0"/>
              </a:spcAft>
              <a:buNone/>
            </a:pPr>
            <a:r>
              <a:rPr lang="en" sz="1600">
                <a:solidFill>
                  <a:schemeClr val="dk1"/>
                </a:solidFill>
              </a:rPr>
              <a:t>Dois carros (X e Y) partem na mesma direção. O carro X sai com uma velocidade constante de 60 km/h e o carro Y sai com uma velocidade constante de 90 km/h.</a:t>
            </a:r>
            <a:endParaRPr sz="1600">
              <a:solidFill>
                <a:schemeClr val="dk1"/>
              </a:solidFill>
            </a:endParaRPr>
          </a:p>
          <a:p>
            <a:pPr indent="0" lvl="0" marL="0" rtl="0" algn="l">
              <a:lnSpc>
                <a:spcPct val="115000"/>
              </a:lnSpc>
              <a:spcBef>
                <a:spcPts val="0"/>
              </a:spcBef>
              <a:spcAft>
                <a:spcPts val="0"/>
              </a:spcAft>
              <a:buNone/>
            </a:pPr>
            <a:r>
              <a:rPr lang="en" sz="1600">
                <a:solidFill>
                  <a:schemeClr val="dk1"/>
                </a:solidFill>
              </a:rPr>
              <a:t>Em uma hora (60 minutos), o carro Y pode percorrer uma distância de 30 quilômetros do carro X, ou seja, ele pode se afastar um quilômetro a cada 2 minutos.</a:t>
            </a:r>
            <a:endParaRPr sz="1600">
              <a:solidFill>
                <a:schemeClr val="dk1"/>
              </a:solidFill>
            </a:endParaRPr>
          </a:p>
          <a:p>
            <a:pPr indent="0" lvl="0" marL="0" rtl="0" algn="l">
              <a:lnSpc>
                <a:spcPct val="115000"/>
              </a:lnSpc>
              <a:spcBef>
                <a:spcPts val="0"/>
              </a:spcBef>
              <a:spcAft>
                <a:spcPts val="0"/>
              </a:spcAft>
              <a:buNone/>
            </a:pPr>
            <a:r>
              <a:rPr lang="en" sz="1600">
                <a:solidFill>
                  <a:schemeClr val="dk1"/>
                </a:solidFill>
              </a:rPr>
              <a:t>Leia a distância (em km) e calcule quanto tempo leva (em minutos) para o carro Y percorrer essa distância em relação ao outro carro.</a:t>
            </a:r>
            <a:endParaRPr sz="2100">
              <a:solidFill>
                <a:schemeClr val="dk1"/>
              </a:solidFill>
            </a:endParaRPr>
          </a:p>
          <a:p>
            <a:pPr indent="0" lvl="0" marL="0" rtl="0" algn="ctr">
              <a:spcBef>
                <a:spcPts val="0"/>
              </a:spcBef>
              <a:spcAft>
                <a:spcPts val="0"/>
              </a:spcAft>
              <a:buNone/>
            </a:pPr>
            <a:r>
              <a:t/>
            </a:r>
            <a:endParaRPr sz="1600">
              <a:solidFill>
                <a:srgbClr val="CC0000"/>
              </a:solidFill>
              <a:latin typeface="Roboto Condensed"/>
              <a:ea typeface="Roboto Condensed"/>
              <a:cs typeface="Roboto Condensed"/>
              <a:sym typeface="Roboto Condense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6" name="Shape 276"/>
        <p:cNvGrpSpPr/>
        <p:nvPr/>
      </p:nvGrpSpPr>
      <p:grpSpPr>
        <a:xfrm>
          <a:off x="0" y="0"/>
          <a:ext cx="0" cy="0"/>
          <a:chOff x="0" y="0"/>
          <a:chExt cx="0" cy="0"/>
        </a:xfrm>
      </p:grpSpPr>
      <p:sp>
        <p:nvSpPr>
          <p:cNvPr id="277" name="Google Shape;277;p47"/>
          <p:cNvSpPr txBox="1"/>
          <p:nvPr/>
        </p:nvSpPr>
        <p:spPr>
          <a:xfrm>
            <a:off x="372450" y="1992150"/>
            <a:ext cx="8399100" cy="204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0000"/>
                </a:solidFill>
              </a:rPr>
              <a:t>Problema 5:</a:t>
            </a:r>
            <a:endParaRPr sz="1600" u="sng">
              <a:solidFill>
                <a:srgbClr val="FF0000"/>
              </a:solidFill>
            </a:endParaRPr>
          </a:p>
          <a:p>
            <a:pPr indent="0" lvl="0" marL="0" rtl="0" algn="l">
              <a:lnSpc>
                <a:spcPct val="115000"/>
              </a:lnSpc>
              <a:spcBef>
                <a:spcPts val="0"/>
              </a:spcBef>
              <a:spcAft>
                <a:spcPts val="0"/>
              </a:spcAft>
              <a:buNone/>
            </a:pPr>
            <a:r>
              <a:t/>
            </a:r>
            <a:endParaRPr sz="1600" u="sng">
              <a:solidFill>
                <a:srgbClr val="FF0000"/>
              </a:solidFill>
            </a:endParaRPr>
          </a:p>
          <a:p>
            <a:pPr indent="0" lvl="0" marL="0" rtl="0" algn="l">
              <a:lnSpc>
                <a:spcPct val="115000"/>
              </a:lnSpc>
              <a:spcBef>
                <a:spcPts val="0"/>
              </a:spcBef>
              <a:spcAft>
                <a:spcPts val="0"/>
              </a:spcAft>
              <a:buNone/>
            </a:pPr>
            <a:r>
              <a:rPr lang="en" sz="1600">
                <a:solidFill>
                  <a:schemeClr val="dk1"/>
                </a:solidFill>
              </a:rPr>
              <a:t>Faça um programa que leia um valor inteiro correspondente à idade de uma pessoa (em dias), e a imprima em anos, meses e dias, seguido de sua respectiva mensagem “ano(s)”, “mes(es)”, “dia(s)”.</a:t>
            </a:r>
            <a:endParaRPr sz="1600">
              <a:solidFill>
                <a:schemeClr val="dk1"/>
              </a:solidFill>
            </a:endParaRPr>
          </a:p>
          <a:p>
            <a:pPr indent="0" lvl="0" marL="0" rtl="0" algn="l">
              <a:lnSpc>
                <a:spcPct val="115000"/>
              </a:lnSpc>
              <a:spcBef>
                <a:spcPts val="0"/>
              </a:spcBef>
              <a:spcAft>
                <a:spcPts val="0"/>
              </a:spcAft>
              <a:buNone/>
            </a:pPr>
            <a:r>
              <a:rPr lang="en" sz="1600">
                <a:solidFill>
                  <a:schemeClr val="dk1"/>
                </a:solidFill>
              </a:rPr>
              <a:t>Nota: apenas para facilitar o cálculo, considere o ano inteiro com 365 dias e 30 dias todos os meses. </a:t>
            </a:r>
            <a:endParaRPr sz="1600">
              <a:solidFill>
                <a:schemeClr val="dk1"/>
              </a:solidFill>
            </a:endParaRPr>
          </a:p>
          <a:p>
            <a:pPr indent="0" lvl="0" marL="0" rtl="0" algn="ctr">
              <a:spcBef>
                <a:spcPts val="0"/>
              </a:spcBef>
              <a:spcAft>
                <a:spcPts val="0"/>
              </a:spcAft>
              <a:buNone/>
            </a:pPr>
            <a:r>
              <a:t/>
            </a:r>
            <a:endParaRPr sz="1600">
              <a:solidFill>
                <a:srgbClr val="CC0000"/>
              </a:solidFill>
              <a:latin typeface="Roboto Condensed"/>
              <a:ea typeface="Roboto Condensed"/>
              <a:cs typeface="Roboto Condensed"/>
              <a:sym typeface="Roboto Condense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1" name="Shape 281"/>
        <p:cNvGrpSpPr/>
        <p:nvPr/>
      </p:nvGrpSpPr>
      <p:grpSpPr>
        <a:xfrm>
          <a:off x="0" y="0"/>
          <a:ext cx="0" cy="0"/>
          <a:chOff x="0" y="0"/>
          <a:chExt cx="0" cy="0"/>
        </a:xfrm>
      </p:grpSpPr>
      <p:sp>
        <p:nvSpPr>
          <p:cNvPr id="282" name="Google Shape;282;p48"/>
          <p:cNvSpPr txBox="1"/>
          <p:nvPr/>
        </p:nvSpPr>
        <p:spPr>
          <a:xfrm>
            <a:off x="372450" y="1992150"/>
            <a:ext cx="8399100" cy="204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0000"/>
                </a:solidFill>
              </a:rPr>
              <a:t>Problema 6:</a:t>
            </a:r>
            <a:endParaRPr sz="1600" u="sng">
              <a:solidFill>
                <a:srgbClr val="FF0000"/>
              </a:solidFill>
            </a:endParaRPr>
          </a:p>
          <a:p>
            <a:pPr indent="0" lvl="0" marL="0" rtl="0" algn="l">
              <a:lnSpc>
                <a:spcPct val="115000"/>
              </a:lnSpc>
              <a:spcBef>
                <a:spcPts val="0"/>
              </a:spcBef>
              <a:spcAft>
                <a:spcPts val="0"/>
              </a:spcAft>
              <a:buNone/>
            </a:pPr>
            <a:r>
              <a:t/>
            </a:r>
            <a:endParaRPr sz="1600" u="sng">
              <a:solidFill>
                <a:srgbClr val="FF0000"/>
              </a:solidFill>
            </a:endParaRPr>
          </a:p>
          <a:p>
            <a:pPr indent="0" lvl="0" marL="0" rtl="0" algn="l">
              <a:lnSpc>
                <a:spcPct val="115000"/>
              </a:lnSpc>
              <a:spcBef>
                <a:spcPts val="0"/>
              </a:spcBef>
              <a:spcAft>
                <a:spcPts val="0"/>
              </a:spcAft>
              <a:buNone/>
            </a:pPr>
            <a:r>
              <a:rPr lang="en" sz="1600">
                <a:solidFill>
                  <a:schemeClr val="dk1"/>
                </a:solidFill>
              </a:rPr>
              <a:t>A cidade de PETlândia está passando por um período de crise, então os comerciantes estão tentando oferecer descontos para não perder os clientes. Um desses comerciantes está pedindo sua ajuda, ele precisa que você faça um algoritmo que receba um valor da compra total do cliente e aplique um desconto de 7% sobre o preço, depois imprima na tela o resultado.</a:t>
            </a:r>
            <a:endParaRPr sz="16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ctr">
              <a:spcBef>
                <a:spcPts val="0"/>
              </a:spcBef>
              <a:spcAft>
                <a:spcPts val="0"/>
              </a:spcAft>
              <a:buNone/>
            </a:pPr>
            <a:r>
              <a:t/>
            </a:r>
            <a:endParaRPr sz="1100">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6" name="Shape 286"/>
        <p:cNvGrpSpPr/>
        <p:nvPr/>
      </p:nvGrpSpPr>
      <p:grpSpPr>
        <a:xfrm>
          <a:off x="0" y="0"/>
          <a:ext cx="0" cy="0"/>
          <a:chOff x="0" y="0"/>
          <a:chExt cx="0" cy="0"/>
        </a:xfrm>
      </p:grpSpPr>
      <p:sp>
        <p:nvSpPr>
          <p:cNvPr id="287" name="Google Shape;287;p49"/>
          <p:cNvSpPr txBox="1"/>
          <p:nvPr/>
        </p:nvSpPr>
        <p:spPr>
          <a:xfrm>
            <a:off x="372450" y="1992150"/>
            <a:ext cx="8399100" cy="204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0000"/>
                </a:solidFill>
              </a:rPr>
              <a:t>Problema 7:</a:t>
            </a:r>
            <a:endParaRPr sz="1600" u="sng">
              <a:solidFill>
                <a:srgbClr val="FF0000"/>
              </a:solidFill>
            </a:endParaRPr>
          </a:p>
          <a:p>
            <a:pPr indent="0" lvl="0" marL="0" rtl="0" algn="l">
              <a:lnSpc>
                <a:spcPct val="115000"/>
              </a:lnSpc>
              <a:spcBef>
                <a:spcPts val="0"/>
              </a:spcBef>
              <a:spcAft>
                <a:spcPts val="0"/>
              </a:spcAft>
              <a:buNone/>
            </a:pPr>
            <a:r>
              <a:t/>
            </a:r>
            <a:endParaRPr sz="1600" u="sng">
              <a:solidFill>
                <a:srgbClr val="FF0000"/>
              </a:solidFill>
            </a:endParaRPr>
          </a:p>
          <a:p>
            <a:pPr indent="0" lvl="0" marL="0" rtl="0" algn="l">
              <a:lnSpc>
                <a:spcPct val="115000"/>
              </a:lnSpc>
              <a:spcBef>
                <a:spcPts val="0"/>
              </a:spcBef>
              <a:spcAft>
                <a:spcPts val="0"/>
              </a:spcAft>
              <a:buNone/>
            </a:pPr>
            <a:r>
              <a:rPr lang="en" sz="1600">
                <a:solidFill>
                  <a:schemeClr val="dk1"/>
                </a:solidFill>
              </a:rPr>
              <a:t>Faça um programa que receba o peso e a altura de uma pessoa e calcule o índice de massa corpórea (IMC). Ele mede a relação entre peso e altura (peso em kilogramas, dividido pelo quadrado da altura em metros).</a:t>
            </a:r>
            <a:endParaRPr sz="16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ctr">
              <a:spcBef>
                <a:spcPts val="0"/>
              </a:spcBef>
              <a:spcAft>
                <a:spcPts val="0"/>
              </a:spcAft>
              <a:buNone/>
            </a:pPr>
            <a:r>
              <a:t/>
            </a:r>
            <a:endParaRPr sz="1100">
              <a:solidFill>
                <a:schemeClr val="dk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1" name="Shape 291"/>
        <p:cNvGrpSpPr/>
        <p:nvPr/>
      </p:nvGrpSpPr>
      <p:grpSpPr>
        <a:xfrm>
          <a:off x="0" y="0"/>
          <a:ext cx="0" cy="0"/>
          <a:chOff x="0" y="0"/>
          <a:chExt cx="0" cy="0"/>
        </a:xfrm>
      </p:grpSpPr>
      <p:sp>
        <p:nvSpPr>
          <p:cNvPr id="292" name="Google Shape;292;p50"/>
          <p:cNvSpPr txBox="1"/>
          <p:nvPr/>
        </p:nvSpPr>
        <p:spPr>
          <a:xfrm>
            <a:off x="1426500" y="1518625"/>
            <a:ext cx="62910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rgbClr val="CC0000"/>
                </a:solidFill>
                <a:latin typeface="Press Start 2P"/>
                <a:ea typeface="Press Start 2P"/>
                <a:cs typeface="Press Start 2P"/>
                <a:sym typeface="Press Start 2P"/>
              </a:rPr>
              <a:t>“Ao infinito e Além!!”</a:t>
            </a:r>
            <a:endParaRPr sz="1700">
              <a:solidFill>
                <a:srgbClr val="CC0000"/>
              </a:solidFill>
              <a:latin typeface="Press Start 2P"/>
              <a:ea typeface="Press Start 2P"/>
              <a:cs typeface="Press Start 2P"/>
              <a:sym typeface="Press Start 2P"/>
            </a:endParaRPr>
          </a:p>
        </p:txBody>
      </p:sp>
      <p:sp>
        <p:nvSpPr>
          <p:cNvPr id="293" name="Google Shape;293;p50"/>
          <p:cNvSpPr txBox="1"/>
          <p:nvPr/>
        </p:nvSpPr>
        <p:spPr>
          <a:xfrm>
            <a:off x="1426500" y="2226625"/>
            <a:ext cx="62910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CC0000"/>
                </a:solidFill>
                <a:latin typeface="Press Start 2P"/>
                <a:ea typeface="Press Start 2P"/>
                <a:cs typeface="Press Start 2P"/>
                <a:sym typeface="Press Start 2P"/>
              </a:rPr>
              <a:t>-Lightyear, Buzz</a:t>
            </a:r>
            <a:endParaRPr sz="1000">
              <a:solidFill>
                <a:srgbClr val="CC0000"/>
              </a:solidFill>
              <a:latin typeface="Press Start 2P"/>
              <a:ea typeface="Press Start 2P"/>
              <a:cs typeface="Press Start 2P"/>
              <a:sym typeface="Press Start 2P"/>
            </a:endParaRPr>
          </a:p>
          <a:p>
            <a:pPr indent="0" lvl="0" marL="0" rtl="0" algn="ctr">
              <a:spcBef>
                <a:spcPts val="0"/>
              </a:spcBef>
              <a:spcAft>
                <a:spcPts val="0"/>
              </a:spcAft>
              <a:buClr>
                <a:schemeClr val="dk1"/>
              </a:buClr>
              <a:buSzPts val="1100"/>
              <a:buFont typeface="Arial"/>
              <a:buNone/>
            </a:pPr>
            <a:r>
              <a:t/>
            </a:r>
            <a:endParaRPr sz="1000">
              <a:solidFill>
                <a:srgbClr val="CC0000"/>
              </a:solidFill>
              <a:latin typeface="Press Start 2P"/>
              <a:ea typeface="Press Start 2P"/>
              <a:cs typeface="Press Start 2P"/>
              <a:sym typeface="Press Start 2P"/>
            </a:endParaRPr>
          </a:p>
          <a:p>
            <a:pPr indent="0" lvl="0" marL="0" rtl="0" algn="ctr">
              <a:spcBef>
                <a:spcPts val="0"/>
              </a:spcBef>
              <a:spcAft>
                <a:spcPts val="0"/>
              </a:spcAft>
              <a:buNone/>
            </a:pPr>
            <a:r>
              <a:t/>
            </a:r>
            <a:endParaRPr sz="1000">
              <a:solidFill>
                <a:srgbClr val="CC0000"/>
              </a:solidFill>
              <a:latin typeface="Press Start 2P"/>
              <a:ea typeface="Press Start 2P"/>
              <a:cs typeface="Press Start 2P"/>
              <a:sym typeface="Press Start 2P"/>
            </a:endParaRPr>
          </a:p>
        </p:txBody>
      </p:sp>
      <p:pic>
        <p:nvPicPr>
          <p:cNvPr id="294" name="Google Shape;294;p50"/>
          <p:cNvPicPr preferRelativeResize="0"/>
          <p:nvPr/>
        </p:nvPicPr>
        <p:blipFill>
          <a:blip r:embed="rId4">
            <a:alphaModFix/>
          </a:blip>
          <a:stretch>
            <a:fillRect/>
          </a:stretch>
        </p:blipFill>
        <p:spPr>
          <a:xfrm>
            <a:off x="796700" y="2329275"/>
            <a:ext cx="2269400" cy="23396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8" name="Shape 298"/>
        <p:cNvGrpSpPr/>
        <p:nvPr/>
      </p:nvGrpSpPr>
      <p:grpSpPr>
        <a:xfrm>
          <a:off x="0" y="0"/>
          <a:ext cx="0" cy="0"/>
          <a:chOff x="0" y="0"/>
          <a:chExt cx="0" cy="0"/>
        </a:xfrm>
      </p:grpSpPr>
      <p:sp>
        <p:nvSpPr>
          <p:cNvPr id="299" name="Google Shape;299;p51"/>
          <p:cNvSpPr txBox="1"/>
          <p:nvPr/>
        </p:nvSpPr>
        <p:spPr>
          <a:xfrm>
            <a:off x="1426500" y="1518625"/>
            <a:ext cx="6291000" cy="969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rgbClr val="CC0000"/>
                </a:solidFill>
                <a:latin typeface="Press Start 2P"/>
                <a:ea typeface="Press Start 2P"/>
                <a:cs typeface="Press Start 2P"/>
                <a:sym typeface="Press Start 2P"/>
              </a:rPr>
              <a:t>Obrigado!!</a:t>
            </a:r>
            <a:endParaRPr sz="1700">
              <a:solidFill>
                <a:srgbClr val="CC0000"/>
              </a:solidFill>
              <a:latin typeface="Press Start 2P"/>
              <a:ea typeface="Press Start 2P"/>
              <a:cs typeface="Press Start 2P"/>
              <a:sym typeface="Press Start 2P"/>
            </a:endParaRPr>
          </a:p>
          <a:p>
            <a:pPr indent="0" lvl="0" marL="0" rtl="0" algn="ctr">
              <a:spcBef>
                <a:spcPts val="0"/>
              </a:spcBef>
              <a:spcAft>
                <a:spcPts val="0"/>
              </a:spcAft>
              <a:buNone/>
            </a:pPr>
            <a:r>
              <a:rPr lang="en" sz="1700">
                <a:solidFill>
                  <a:srgbClr val="CC0000"/>
                </a:solidFill>
                <a:latin typeface="Press Start 2P"/>
                <a:ea typeface="Press Start 2P"/>
                <a:cs typeface="Press Start 2P"/>
                <a:sym typeface="Press Start 2P"/>
              </a:rPr>
              <a:t>Ainda com dúvida ?</a:t>
            </a:r>
            <a:endParaRPr sz="1700">
              <a:solidFill>
                <a:srgbClr val="CC0000"/>
              </a:solidFill>
              <a:latin typeface="Press Start 2P"/>
              <a:ea typeface="Press Start 2P"/>
              <a:cs typeface="Press Start 2P"/>
              <a:sym typeface="Press Start 2P"/>
            </a:endParaRPr>
          </a:p>
          <a:p>
            <a:pPr indent="0" lvl="0" marL="0" rtl="0" algn="ctr">
              <a:spcBef>
                <a:spcPts val="0"/>
              </a:spcBef>
              <a:spcAft>
                <a:spcPts val="0"/>
              </a:spcAft>
              <a:buNone/>
            </a:pPr>
            <a:r>
              <a:rPr lang="en" sz="1700">
                <a:solidFill>
                  <a:srgbClr val="CC0000"/>
                </a:solidFill>
                <a:latin typeface="Press Start 2P"/>
                <a:ea typeface="Press Start 2P"/>
                <a:cs typeface="Press Start 2P"/>
                <a:sym typeface="Press Start 2P"/>
              </a:rPr>
              <a:t>Entre em contato</a:t>
            </a:r>
            <a:endParaRPr sz="1700">
              <a:solidFill>
                <a:srgbClr val="CC0000"/>
              </a:solidFill>
              <a:latin typeface="Press Start 2P"/>
              <a:ea typeface="Press Start 2P"/>
              <a:cs typeface="Press Start 2P"/>
              <a:sym typeface="Press Start 2P"/>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3" name="Shape 73"/>
        <p:cNvGrpSpPr/>
        <p:nvPr/>
      </p:nvGrpSpPr>
      <p:grpSpPr>
        <a:xfrm>
          <a:off x="0" y="0"/>
          <a:ext cx="0" cy="0"/>
          <a:chOff x="0" y="0"/>
          <a:chExt cx="0" cy="0"/>
        </a:xfrm>
      </p:grpSpPr>
      <p:sp>
        <p:nvSpPr>
          <p:cNvPr id="74" name="Google Shape;74;p16"/>
          <p:cNvSpPr txBox="1"/>
          <p:nvPr/>
        </p:nvSpPr>
        <p:spPr>
          <a:xfrm>
            <a:off x="7200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CC0000"/>
                </a:solidFill>
                <a:latin typeface="Press Start 2P"/>
                <a:ea typeface="Press Start 2P"/>
                <a:cs typeface="Press Start 2P"/>
                <a:sym typeface="Press Start 2P"/>
              </a:rPr>
              <a:t>Tipos de dados </a:t>
            </a:r>
            <a:endParaRPr sz="2200">
              <a:solidFill>
                <a:srgbClr val="CC0000"/>
              </a:solidFill>
              <a:latin typeface="Press Start 2P"/>
              <a:ea typeface="Press Start 2P"/>
              <a:cs typeface="Press Start 2P"/>
              <a:sym typeface="Press Start 2P"/>
            </a:endParaRPr>
          </a:p>
        </p:txBody>
      </p:sp>
      <p:sp>
        <p:nvSpPr>
          <p:cNvPr id="75" name="Google Shape;75;p16"/>
          <p:cNvSpPr txBox="1"/>
          <p:nvPr/>
        </p:nvSpPr>
        <p:spPr>
          <a:xfrm>
            <a:off x="566600" y="1017725"/>
            <a:ext cx="7107600" cy="3234300"/>
          </a:xfrm>
          <a:prstGeom prst="rect">
            <a:avLst/>
          </a:prstGeom>
          <a:noFill/>
          <a:ln>
            <a:noFill/>
          </a:ln>
        </p:spPr>
        <p:txBody>
          <a:bodyPr anchorCtr="0" anchor="t" bIns="0" lIns="0"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Tipo de dados é um atributo associado ao dado que informa ao computador como tratar esse dado </a:t>
            </a:r>
            <a:endParaRPr sz="16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30200" lvl="0" marL="457200" rtl="0" algn="l">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Compreender os tipos de dados é importante</a:t>
            </a:r>
            <a:endParaRPr sz="16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30200" lvl="0" marL="457200" rtl="0" algn="l">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No python seu trabalho já é facilitado</a:t>
            </a:r>
            <a:endParaRPr sz="16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30200" lvl="0" marL="457200" rtl="0" algn="l">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Uma das diferenças entre python e outras </a:t>
            </a:r>
            <a:r>
              <a:rPr lang="en" sz="1600">
                <a:solidFill>
                  <a:srgbClr val="660000"/>
                </a:solidFill>
                <a:latin typeface="Roboto Condensed"/>
                <a:ea typeface="Roboto Condensed"/>
                <a:cs typeface="Roboto Condensed"/>
                <a:sym typeface="Roboto Condensed"/>
              </a:rPr>
              <a:t>linguagens</a:t>
            </a:r>
            <a:r>
              <a:rPr lang="en" sz="1600">
                <a:solidFill>
                  <a:srgbClr val="660000"/>
                </a:solidFill>
                <a:latin typeface="Roboto Condensed"/>
                <a:ea typeface="Roboto Condensed"/>
                <a:cs typeface="Roboto Condensed"/>
                <a:sym typeface="Roboto Condensed"/>
              </a:rPr>
              <a:t> como C é que python é uma linguagem de alto nível</a:t>
            </a:r>
            <a:endParaRPr sz="16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30200" lvl="0" marL="457200" rtl="0" algn="l">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Mas por que não precisamos declarar os tipos de variáveis no python ?</a:t>
            </a:r>
            <a:endParaRPr sz="1600">
              <a:solidFill>
                <a:srgbClr val="660000"/>
              </a:solidFill>
              <a:latin typeface="Roboto Condensed"/>
              <a:ea typeface="Roboto Condensed"/>
              <a:cs typeface="Roboto Condensed"/>
              <a:sym typeface="Roboto Condensed"/>
            </a:endParaRPr>
          </a:p>
        </p:txBody>
      </p:sp>
      <p:pic>
        <p:nvPicPr>
          <p:cNvPr id="76" name="Google Shape;76;p16"/>
          <p:cNvPicPr preferRelativeResize="0"/>
          <p:nvPr/>
        </p:nvPicPr>
        <p:blipFill>
          <a:blip r:embed="rId4">
            <a:alphaModFix/>
          </a:blip>
          <a:stretch>
            <a:fillRect/>
          </a:stretch>
        </p:blipFill>
        <p:spPr>
          <a:xfrm>
            <a:off x="6977175" y="3210500"/>
            <a:ext cx="1743450" cy="1743450"/>
          </a:xfrm>
          <a:prstGeom prst="rect">
            <a:avLst/>
          </a:prstGeom>
          <a:noFill/>
          <a:ln>
            <a:noFill/>
          </a:ln>
        </p:spPr>
      </p:pic>
      <p:pic>
        <p:nvPicPr>
          <p:cNvPr id="77" name="Google Shape;77;p16"/>
          <p:cNvPicPr preferRelativeResize="0"/>
          <p:nvPr/>
        </p:nvPicPr>
        <p:blipFill>
          <a:blip r:embed="rId5">
            <a:alphaModFix/>
          </a:blip>
          <a:stretch>
            <a:fillRect/>
          </a:stretch>
        </p:blipFill>
        <p:spPr>
          <a:xfrm>
            <a:off x="5818600" y="1285975"/>
            <a:ext cx="1298676" cy="1435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1" name="Shape 81"/>
        <p:cNvGrpSpPr/>
        <p:nvPr/>
      </p:nvGrpSpPr>
      <p:grpSpPr>
        <a:xfrm>
          <a:off x="0" y="0"/>
          <a:ext cx="0" cy="0"/>
          <a:chOff x="0" y="0"/>
          <a:chExt cx="0" cy="0"/>
        </a:xfrm>
      </p:grpSpPr>
      <p:sp>
        <p:nvSpPr>
          <p:cNvPr id="82" name="Google Shape;82;p17"/>
          <p:cNvSpPr txBox="1"/>
          <p:nvPr/>
        </p:nvSpPr>
        <p:spPr>
          <a:xfrm>
            <a:off x="7200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CC0000"/>
                </a:solidFill>
                <a:latin typeface="Press Start 2P"/>
                <a:ea typeface="Press Start 2P"/>
                <a:cs typeface="Press Start 2P"/>
                <a:sym typeface="Press Start 2P"/>
              </a:rPr>
              <a:t>Tipos de dados </a:t>
            </a:r>
            <a:endParaRPr sz="2200">
              <a:solidFill>
                <a:srgbClr val="CC0000"/>
              </a:solidFill>
              <a:latin typeface="Press Start 2P"/>
              <a:ea typeface="Press Start 2P"/>
              <a:cs typeface="Press Start 2P"/>
              <a:sym typeface="Press Start 2P"/>
            </a:endParaRPr>
          </a:p>
        </p:txBody>
      </p:sp>
      <p:sp>
        <p:nvSpPr>
          <p:cNvPr id="83" name="Google Shape;83;p17"/>
          <p:cNvSpPr txBox="1"/>
          <p:nvPr/>
        </p:nvSpPr>
        <p:spPr>
          <a:xfrm>
            <a:off x="566600" y="1017725"/>
            <a:ext cx="7107600" cy="3234300"/>
          </a:xfrm>
          <a:prstGeom prst="rect">
            <a:avLst/>
          </a:prstGeom>
          <a:noFill/>
          <a:ln>
            <a:noFill/>
          </a:ln>
        </p:spPr>
        <p:txBody>
          <a:bodyPr anchorCtr="0" anchor="t" bIns="0" lIns="0"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 Primeiro porque a alocação já é feita de maneira automática</a:t>
            </a:r>
            <a:endParaRPr sz="16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30200" lvl="0" marL="457200" rtl="0" algn="l">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Principalmente porque Python é uma linguagem interpretada</a:t>
            </a:r>
            <a:endParaRPr sz="16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30200" lvl="0" marL="457200" rtl="0" algn="l">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Em uma linguagem compilada, o tipo de dados de cada valor deve ser conhecido, para que o tamanho seja reservado na pilha.</a:t>
            </a:r>
            <a:endParaRPr sz="16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p:txBody>
      </p:sp>
      <p:pic>
        <p:nvPicPr>
          <p:cNvPr id="84" name="Google Shape;84;p17"/>
          <p:cNvPicPr preferRelativeResize="0"/>
          <p:nvPr/>
        </p:nvPicPr>
        <p:blipFill rotWithShape="1">
          <a:blip r:embed="rId4">
            <a:alphaModFix/>
          </a:blip>
          <a:srcRect b="3205" l="2408" r="3126" t="4415"/>
          <a:stretch/>
        </p:blipFill>
        <p:spPr>
          <a:xfrm>
            <a:off x="5889050" y="3073250"/>
            <a:ext cx="3254950" cy="2070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8" name="Shape 88"/>
        <p:cNvGrpSpPr/>
        <p:nvPr/>
      </p:nvGrpSpPr>
      <p:grpSpPr>
        <a:xfrm>
          <a:off x="0" y="0"/>
          <a:ext cx="0" cy="0"/>
          <a:chOff x="0" y="0"/>
          <a:chExt cx="0" cy="0"/>
        </a:xfrm>
      </p:grpSpPr>
      <p:graphicFrame>
        <p:nvGraphicFramePr>
          <p:cNvPr id="89" name="Google Shape;89;p18"/>
          <p:cNvGraphicFramePr/>
          <p:nvPr/>
        </p:nvGraphicFramePr>
        <p:xfrm>
          <a:off x="2390075" y="1068950"/>
          <a:ext cx="3000000" cy="3000000"/>
        </p:xfrm>
        <a:graphic>
          <a:graphicData uri="http://schemas.openxmlformats.org/drawingml/2006/table">
            <a:tbl>
              <a:tblPr>
                <a:noFill/>
                <a:tableStyleId>{7B09FF2D-7568-4FDF-829A-CD0BE1AE0BAB}</a:tableStyleId>
              </a:tblPr>
              <a:tblGrid>
                <a:gridCol w="1113200"/>
                <a:gridCol w="1314150"/>
                <a:gridCol w="2268225"/>
              </a:tblGrid>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TIPO</a:t>
                      </a:r>
                      <a:r>
                        <a:rPr lang="en"/>
                        <a:t> </a:t>
                      </a:r>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TAMANHO</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EXEMPLO</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INT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4 BYTES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1002</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FLOAT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8 BYTES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154.2331</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CHAR</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1 BYTE</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“Palavras”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STRING</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(n*1)BYTES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‘a’</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579925">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BOOLEAN</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1 BYTE</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True(1) | False(0)</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bl>
          </a:graphicData>
        </a:graphic>
      </p:graphicFrame>
      <p:sp>
        <p:nvSpPr>
          <p:cNvPr id="90" name="Google Shape;90;p18"/>
          <p:cNvSpPr txBox="1"/>
          <p:nvPr/>
        </p:nvSpPr>
        <p:spPr>
          <a:xfrm>
            <a:off x="7200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CC0000"/>
                </a:solidFill>
                <a:latin typeface="Press Start 2P"/>
                <a:ea typeface="Press Start 2P"/>
                <a:cs typeface="Press Start 2P"/>
                <a:sym typeface="Press Start 2P"/>
              </a:rPr>
              <a:t>Tipos de dados </a:t>
            </a:r>
            <a:endParaRPr sz="2200">
              <a:solidFill>
                <a:srgbClr val="CC0000"/>
              </a:solidFill>
              <a:latin typeface="Press Start 2P"/>
              <a:ea typeface="Press Start 2P"/>
              <a:cs typeface="Press Start 2P"/>
              <a:sym typeface="Press Start 2P"/>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4" name="Shape 94"/>
        <p:cNvGrpSpPr/>
        <p:nvPr/>
      </p:nvGrpSpPr>
      <p:grpSpPr>
        <a:xfrm>
          <a:off x="0" y="0"/>
          <a:ext cx="0" cy="0"/>
          <a:chOff x="0" y="0"/>
          <a:chExt cx="0" cy="0"/>
        </a:xfrm>
      </p:grpSpPr>
      <p:sp>
        <p:nvSpPr>
          <p:cNvPr id="95" name="Google Shape;95;p19"/>
          <p:cNvSpPr txBox="1"/>
          <p:nvPr/>
        </p:nvSpPr>
        <p:spPr>
          <a:xfrm>
            <a:off x="7200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CC0000"/>
                </a:solidFill>
                <a:latin typeface="Press Start 2P"/>
                <a:ea typeface="Press Start 2P"/>
                <a:cs typeface="Press Start 2P"/>
                <a:sym typeface="Press Start 2P"/>
              </a:rPr>
              <a:t>Declarando variáveis no python</a:t>
            </a:r>
            <a:endParaRPr sz="2200">
              <a:solidFill>
                <a:srgbClr val="CC0000"/>
              </a:solidFill>
              <a:latin typeface="Press Start 2P"/>
              <a:ea typeface="Press Start 2P"/>
              <a:cs typeface="Press Start 2P"/>
              <a:sym typeface="Press Start 2P"/>
            </a:endParaRPr>
          </a:p>
        </p:txBody>
      </p:sp>
      <p:sp>
        <p:nvSpPr>
          <p:cNvPr id="96" name="Google Shape;96;p19"/>
          <p:cNvSpPr txBox="1"/>
          <p:nvPr/>
        </p:nvSpPr>
        <p:spPr>
          <a:xfrm>
            <a:off x="566600" y="1017725"/>
            <a:ext cx="7107600" cy="3234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rgbClr val="660000"/>
                </a:solidFill>
                <a:latin typeface="Roboto Condensed"/>
                <a:ea typeface="Roboto Condensed"/>
                <a:cs typeface="Roboto Condensed"/>
                <a:sym typeface="Roboto Condensed"/>
              </a:rPr>
              <a:t>Para declarar uma variável, precisamos seguir algumas regras:  </a:t>
            </a:r>
            <a:endParaRPr sz="1600">
              <a:solidFill>
                <a:srgbClr val="660000"/>
              </a:solidFill>
              <a:latin typeface="Roboto Condensed"/>
              <a:ea typeface="Roboto Condensed"/>
              <a:cs typeface="Roboto Condensed"/>
              <a:sym typeface="Roboto Condensed"/>
            </a:endParaRPr>
          </a:p>
          <a:p>
            <a:pPr indent="-342900" lvl="0" marL="457200" rtl="0" algn="l">
              <a:spcBef>
                <a:spcPts val="160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Os nomes só podem conter letras, números e underscores.</a:t>
            </a:r>
            <a:endParaRPr sz="1600">
              <a:solidFill>
                <a:srgbClr val="660000"/>
              </a:solidFill>
              <a:latin typeface="Roboto Condensed"/>
              <a:ea typeface="Roboto Condensed"/>
              <a:cs typeface="Roboto Condensed"/>
              <a:sym typeface="Roboto Condensed"/>
            </a:endParaRPr>
          </a:p>
          <a:p>
            <a:pPr indent="457200" lvl="0" marL="457200" rtl="0" algn="l">
              <a:spcBef>
                <a:spcPts val="0"/>
              </a:spcBef>
              <a:spcAft>
                <a:spcPts val="0"/>
              </a:spcAft>
              <a:buNone/>
            </a:pPr>
            <a:r>
              <a:rPr lang="en" sz="1600">
                <a:solidFill>
                  <a:srgbClr val="660000"/>
                </a:solidFill>
                <a:latin typeface="Roboto Condensed"/>
                <a:ea typeface="Roboto Condensed"/>
                <a:cs typeface="Roboto Condensed"/>
                <a:sym typeface="Roboto Condensed"/>
              </a:rPr>
              <a:t>Podem começar com letras ou underscores, mas não com números</a:t>
            </a:r>
            <a:endParaRPr sz="1600">
              <a:solidFill>
                <a:srgbClr val="660000"/>
              </a:solidFill>
              <a:latin typeface="Roboto Condensed"/>
              <a:ea typeface="Roboto Condensed"/>
              <a:cs typeface="Roboto Condensed"/>
              <a:sym typeface="Roboto Condensed"/>
            </a:endParaRPr>
          </a:p>
          <a:p>
            <a:pPr indent="457200" lvl="0" marL="914400" rtl="0" algn="l">
              <a:spcBef>
                <a:spcPts val="0"/>
              </a:spcBef>
              <a:spcAft>
                <a:spcPts val="0"/>
              </a:spcAft>
              <a:buNone/>
            </a:pPr>
            <a:r>
              <a:rPr lang="en" sz="1600">
                <a:solidFill>
                  <a:srgbClr val="660000"/>
                </a:solidFill>
                <a:latin typeface="Roboto Condensed"/>
                <a:ea typeface="Roboto Condensed"/>
                <a:cs typeface="Roboto Condensed"/>
                <a:sym typeface="Roboto Condensed"/>
              </a:rPr>
              <a:t>Exemplo correto: variavel, variavel_1 </a:t>
            </a:r>
            <a:endParaRPr sz="1600">
              <a:solidFill>
                <a:srgbClr val="660000"/>
              </a:solidFill>
              <a:latin typeface="Roboto Condensed"/>
              <a:ea typeface="Roboto Condensed"/>
              <a:cs typeface="Roboto Condensed"/>
              <a:sym typeface="Roboto Condensed"/>
            </a:endParaRPr>
          </a:p>
          <a:p>
            <a:pPr indent="457200" lvl="0" marL="914400" rtl="0" algn="l">
              <a:spcBef>
                <a:spcPts val="0"/>
              </a:spcBef>
              <a:spcAft>
                <a:spcPts val="0"/>
              </a:spcAft>
              <a:buNone/>
            </a:pPr>
            <a:r>
              <a:rPr lang="en" sz="1600">
                <a:solidFill>
                  <a:srgbClr val="660000"/>
                </a:solidFill>
                <a:latin typeface="Roboto Condensed"/>
                <a:ea typeface="Roboto Condensed"/>
                <a:cs typeface="Roboto Condensed"/>
                <a:sym typeface="Roboto Condensed"/>
              </a:rPr>
              <a:t>Exemplo errado:  1_variavel</a:t>
            </a:r>
            <a:endParaRPr sz="16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Espaços não são permitidos para separar nomes, apenas underscores</a:t>
            </a:r>
            <a:endParaRPr sz="16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600">
                <a:solidFill>
                  <a:srgbClr val="660000"/>
                </a:solidFill>
                <a:latin typeface="Roboto Condensed"/>
                <a:ea typeface="Roboto Condensed"/>
                <a:cs typeface="Roboto Condensed"/>
                <a:sym typeface="Roboto Condensed"/>
              </a:rPr>
              <a:t>	Exemplo errado: nome do candidato</a:t>
            </a:r>
            <a:endParaRPr sz="16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600">
                <a:solidFill>
                  <a:srgbClr val="660000"/>
                </a:solidFill>
                <a:latin typeface="Roboto Condensed"/>
                <a:ea typeface="Roboto Condensed"/>
                <a:cs typeface="Roboto Condensed"/>
                <a:sym typeface="Roboto Condensed"/>
              </a:rPr>
              <a:t>	Exemplo correto: nome_do_candidato</a:t>
            </a:r>
            <a:endParaRPr sz="16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6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600">
                <a:solidFill>
                  <a:srgbClr val="660000"/>
                </a:solidFill>
                <a:latin typeface="Roboto Condensed"/>
                <a:ea typeface="Roboto Condensed"/>
                <a:cs typeface="Roboto Condensed"/>
                <a:sym typeface="Roboto Condensed"/>
              </a:rPr>
              <a:t>Não use palavras chave do python para declarar as variáveis</a:t>
            </a:r>
            <a:endParaRPr sz="1600">
              <a:solidFill>
                <a:srgbClr val="660000"/>
              </a:solidFill>
              <a:latin typeface="Roboto Condensed"/>
              <a:ea typeface="Roboto Condensed"/>
              <a:cs typeface="Roboto Condensed"/>
              <a:sym typeface="Roboto Condensed"/>
            </a:endParaRPr>
          </a:p>
          <a:p>
            <a:pPr indent="457200" lvl="0" marL="457200" rtl="0" algn="l">
              <a:spcBef>
                <a:spcPts val="0"/>
              </a:spcBef>
              <a:spcAft>
                <a:spcPts val="0"/>
              </a:spcAft>
              <a:buNone/>
            </a:pPr>
            <a:r>
              <a:rPr lang="en" sz="1600">
                <a:solidFill>
                  <a:srgbClr val="660000"/>
                </a:solidFill>
                <a:latin typeface="Roboto Condensed"/>
                <a:ea typeface="Roboto Condensed"/>
                <a:cs typeface="Roboto Condensed"/>
                <a:sym typeface="Roboto Condensed"/>
              </a:rPr>
              <a:t> Exemplos: retun, class, and, break, continue…</a:t>
            </a:r>
            <a:endParaRPr sz="1600">
              <a:solidFill>
                <a:srgbClr val="660000"/>
              </a:solidFill>
              <a:latin typeface="Roboto Condensed"/>
              <a:ea typeface="Roboto Condensed"/>
              <a:cs typeface="Roboto Condensed"/>
              <a:sym typeface="Roboto Condensed"/>
            </a:endParaRPr>
          </a:p>
          <a:p>
            <a:pPr indent="457200" lvl="0" marL="457200" rtl="0" algn="l">
              <a:spcBef>
                <a:spcPts val="1600"/>
              </a:spcBef>
              <a:spcAft>
                <a:spcPts val="0"/>
              </a:spcAft>
              <a:buNone/>
            </a:pPr>
            <a:r>
              <a:t/>
            </a:r>
            <a:endParaRPr sz="1600">
              <a:solidFill>
                <a:srgbClr val="660000"/>
              </a:solidFill>
              <a:latin typeface="Roboto Condensed"/>
              <a:ea typeface="Roboto Condensed"/>
              <a:cs typeface="Roboto Condensed"/>
              <a:sym typeface="Roboto Condense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 name="Shape 100"/>
        <p:cNvGrpSpPr/>
        <p:nvPr/>
      </p:nvGrpSpPr>
      <p:grpSpPr>
        <a:xfrm>
          <a:off x="0" y="0"/>
          <a:ext cx="0" cy="0"/>
          <a:chOff x="0" y="0"/>
          <a:chExt cx="0" cy="0"/>
        </a:xfrm>
      </p:grpSpPr>
      <p:sp>
        <p:nvSpPr>
          <p:cNvPr id="101" name="Google Shape;101;p20"/>
          <p:cNvSpPr txBox="1"/>
          <p:nvPr/>
        </p:nvSpPr>
        <p:spPr>
          <a:xfrm>
            <a:off x="7200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CC0000"/>
                </a:solidFill>
                <a:latin typeface="Press Start 2P"/>
                <a:ea typeface="Press Start 2P"/>
                <a:cs typeface="Press Start 2P"/>
                <a:sym typeface="Press Start 2P"/>
              </a:rPr>
              <a:t>Declarando variáveis no python</a:t>
            </a:r>
            <a:endParaRPr sz="2200">
              <a:solidFill>
                <a:srgbClr val="CC0000"/>
              </a:solidFill>
              <a:latin typeface="Press Start 2P"/>
              <a:ea typeface="Press Start 2P"/>
              <a:cs typeface="Press Start 2P"/>
              <a:sym typeface="Press Start 2P"/>
            </a:endParaRPr>
          </a:p>
        </p:txBody>
      </p:sp>
      <p:sp>
        <p:nvSpPr>
          <p:cNvPr id="102" name="Google Shape;102;p20"/>
          <p:cNvSpPr txBox="1"/>
          <p:nvPr/>
        </p:nvSpPr>
        <p:spPr>
          <a:xfrm>
            <a:off x="566600" y="1017725"/>
            <a:ext cx="7107600" cy="3234300"/>
          </a:xfrm>
          <a:prstGeom prst="rect">
            <a:avLst/>
          </a:prstGeom>
          <a:noFill/>
          <a:ln>
            <a:noFill/>
          </a:ln>
        </p:spPr>
        <p:txBody>
          <a:bodyPr anchorCtr="0" anchor="t" bIns="0" lIns="0" spcFirstLastPara="1" rIns="0" wrap="square" tIns="0">
            <a:noAutofit/>
          </a:bodyPr>
          <a:lstStyle/>
          <a:p>
            <a:pPr indent="-330200" lvl="0" marL="457200" rtl="0" algn="l">
              <a:spcBef>
                <a:spcPts val="0"/>
              </a:spcBef>
              <a:spcAft>
                <a:spcPts val="0"/>
              </a:spcAft>
              <a:buClr>
                <a:srgbClr val="660000"/>
              </a:buClr>
              <a:buSzPts val="1600"/>
              <a:buFont typeface="Roboto Condensed"/>
              <a:buChar char="●"/>
            </a:pPr>
            <a:r>
              <a:rPr lang="en" sz="1600">
                <a:solidFill>
                  <a:srgbClr val="660000"/>
                </a:solidFill>
                <a:latin typeface="Roboto Condensed"/>
                <a:ea typeface="Roboto Condensed"/>
                <a:cs typeface="Roboto Condensed"/>
                <a:sym typeface="Roboto Condensed"/>
              </a:rPr>
              <a:t>Palavras chave do python</a:t>
            </a:r>
            <a:endParaRPr sz="1600">
              <a:solidFill>
                <a:srgbClr val="660000"/>
              </a:solidFill>
              <a:latin typeface="Roboto Condensed"/>
              <a:ea typeface="Roboto Condensed"/>
              <a:cs typeface="Roboto Condensed"/>
              <a:sym typeface="Roboto Condensed"/>
            </a:endParaRPr>
          </a:p>
          <a:p>
            <a:pPr indent="0" lvl="0" marL="457200" rtl="0" algn="l">
              <a:spcBef>
                <a:spcPts val="1600"/>
              </a:spcBef>
              <a:spcAft>
                <a:spcPts val="0"/>
              </a:spcAft>
              <a:buNone/>
            </a:pPr>
            <a:r>
              <a:t/>
            </a:r>
            <a:endParaRPr sz="1600">
              <a:solidFill>
                <a:srgbClr val="660000"/>
              </a:solidFill>
              <a:latin typeface="Roboto Condensed"/>
              <a:ea typeface="Roboto Condensed"/>
              <a:cs typeface="Roboto Condensed"/>
              <a:sym typeface="Roboto Condensed"/>
            </a:endParaRPr>
          </a:p>
          <a:p>
            <a:pPr indent="0" lvl="0" marL="457200" rtl="0" algn="l">
              <a:spcBef>
                <a:spcPts val="1600"/>
              </a:spcBef>
              <a:spcAft>
                <a:spcPts val="0"/>
              </a:spcAft>
              <a:buNone/>
            </a:pPr>
            <a:r>
              <a:t/>
            </a:r>
            <a:endParaRPr sz="1600">
              <a:solidFill>
                <a:srgbClr val="660000"/>
              </a:solidFill>
              <a:latin typeface="Roboto Condensed"/>
              <a:ea typeface="Roboto Condensed"/>
              <a:cs typeface="Roboto Condensed"/>
              <a:sym typeface="Roboto Condensed"/>
            </a:endParaRPr>
          </a:p>
          <a:p>
            <a:pPr indent="0" lvl="0" marL="457200" rtl="0" algn="l">
              <a:spcBef>
                <a:spcPts val="1600"/>
              </a:spcBef>
              <a:spcAft>
                <a:spcPts val="0"/>
              </a:spcAft>
              <a:buNone/>
            </a:pPr>
            <a:r>
              <a:t/>
            </a:r>
            <a:endParaRPr sz="1600">
              <a:solidFill>
                <a:srgbClr val="660000"/>
              </a:solidFill>
              <a:latin typeface="Roboto Condensed"/>
              <a:ea typeface="Roboto Condensed"/>
              <a:cs typeface="Roboto Condensed"/>
              <a:sym typeface="Roboto Condensed"/>
            </a:endParaRPr>
          </a:p>
          <a:p>
            <a:pPr indent="0" lvl="0" marL="457200" rtl="0" algn="l">
              <a:spcBef>
                <a:spcPts val="1600"/>
              </a:spcBef>
              <a:spcAft>
                <a:spcPts val="0"/>
              </a:spcAft>
              <a:buNone/>
            </a:pPr>
            <a:r>
              <a:t/>
            </a:r>
            <a:endParaRPr sz="1600">
              <a:solidFill>
                <a:srgbClr val="660000"/>
              </a:solidFill>
              <a:latin typeface="Roboto Condensed"/>
              <a:ea typeface="Roboto Condensed"/>
              <a:cs typeface="Roboto Condensed"/>
              <a:sym typeface="Roboto Condensed"/>
            </a:endParaRPr>
          </a:p>
          <a:p>
            <a:pPr indent="0" lvl="0" marL="457200" rtl="0" algn="l">
              <a:spcBef>
                <a:spcPts val="1600"/>
              </a:spcBef>
              <a:spcAft>
                <a:spcPts val="0"/>
              </a:spcAft>
              <a:buNone/>
            </a:pPr>
            <a:r>
              <a:t/>
            </a:r>
            <a:endParaRPr sz="1600">
              <a:solidFill>
                <a:srgbClr val="660000"/>
              </a:solidFill>
              <a:latin typeface="Roboto Condensed"/>
              <a:ea typeface="Roboto Condensed"/>
              <a:cs typeface="Roboto Condensed"/>
              <a:sym typeface="Roboto Condensed"/>
            </a:endParaRPr>
          </a:p>
          <a:p>
            <a:pPr indent="0" lvl="0" marL="457200" rtl="0" algn="l">
              <a:spcBef>
                <a:spcPts val="1600"/>
              </a:spcBef>
              <a:spcAft>
                <a:spcPts val="0"/>
              </a:spcAft>
              <a:buNone/>
            </a:pPr>
            <a:r>
              <a:t/>
            </a:r>
            <a:endParaRPr sz="1600">
              <a:solidFill>
                <a:srgbClr val="660000"/>
              </a:solidFill>
              <a:latin typeface="Roboto Condensed"/>
              <a:ea typeface="Roboto Condensed"/>
              <a:cs typeface="Roboto Condensed"/>
              <a:sym typeface="Roboto Condensed"/>
            </a:endParaRPr>
          </a:p>
          <a:p>
            <a:pPr indent="0" lvl="0" marL="457200" rtl="0" algn="l">
              <a:spcBef>
                <a:spcPts val="1600"/>
              </a:spcBef>
              <a:spcAft>
                <a:spcPts val="0"/>
              </a:spcAft>
              <a:buClr>
                <a:schemeClr val="dk1"/>
              </a:buClr>
              <a:buSzPts val="1100"/>
              <a:buFont typeface="Arial"/>
              <a:buNone/>
            </a:pPr>
            <a:r>
              <a:rPr lang="en" sz="1600">
                <a:solidFill>
                  <a:srgbClr val="660000"/>
                </a:solidFill>
                <a:latin typeface="Roboto Condensed"/>
                <a:ea typeface="Roboto Condensed"/>
                <a:cs typeface="Roboto Condensed"/>
                <a:sym typeface="Roboto Condensed"/>
              </a:rPr>
              <a:t>Dica do tio: Não use nomes aleatórios nas variáveis, busque descrever o'que</a:t>
            </a:r>
            <a:endParaRPr sz="16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600">
                <a:solidFill>
                  <a:srgbClr val="660000"/>
                </a:solidFill>
                <a:latin typeface="Roboto Condensed"/>
                <a:ea typeface="Roboto Condensed"/>
                <a:cs typeface="Roboto Condensed"/>
                <a:sym typeface="Roboto Condensed"/>
              </a:rPr>
              <a:t>     		  a variável está armazenando.</a:t>
            </a:r>
            <a:endParaRPr sz="1600">
              <a:solidFill>
                <a:srgbClr val="660000"/>
              </a:solidFill>
              <a:latin typeface="Roboto Condensed"/>
              <a:ea typeface="Roboto Condensed"/>
              <a:cs typeface="Roboto Condensed"/>
              <a:sym typeface="Roboto Condensed"/>
            </a:endParaRPr>
          </a:p>
        </p:txBody>
      </p:sp>
      <p:pic>
        <p:nvPicPr>
          <p:cNvPr id="103" name="Google Shape;103;p20"/>
          <p:cNvPicPr preferRelativeResize="0"/>
          <p:nvPr/>
        </p:nvPicPr>
        <p:blipFill>
          <a:blip r:embed="rId4">
            <a:alphaModFix/>
          </a:blip>
          <a:stretch>
            <a:fillRect/>
          </a:stretch>
        </p:blipFill>
        <p:spPr>
          <a:xfrm>
            <a:off x="1599625" y="1434387"/>
            <a:ext cx="5944750" cy="2400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21"/>
          <p:cNvSpPr txBox="1"/>
          <p:nvPr/>
        </p:nvSpPr>
        <p:spPr>
          <a:xfrm>
            <a:off x="243000" y="1827175"/>
            <a:ext cx="8658000" cy="11244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lang="en" sz="5000">
                <a:solidFill>
                  <a:srgbClr val="CC0000"/>
                </a:solidFill>
                <a:latin typeface="Press Start 2P"/>
                <a:ea typeface="Press Start 2P"/>
                <a:cs typeface="Press Start 2P"/>
                <a:sym typeface="Press Start 2P"/>
              </a:rPr>
              <a:t>Operadores</a:t>
            </a:r>
            <a:endParaRPr sz="5000">
              <a:solidFill>
                <a:srgbClr val="CC0000"/>
              </a:solidFill>
              <a:latin typeface="Press Start 2P"/>
              <a:ea typeface="Press Start 2P"/>
              <a:cs typeface="Press Start 2P"/>
              <a:sym typeface="Press Start 2P"/>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